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6" r:id="rId2"/>
  </p:sldMasterIdLst>
  <p:notesMasterIdLst>
    <p:notesMasterId r:id="rId34"/>
  </p:notesMasterIdLst>
  <p:sldIdLst>
    <p:sldId id="558" r:id="rId3"/>
    <p:sldId id="690" r:id="rId4"/>
    <p:sldId id="527" r:id="rId5"/>
    <p:sldId id="702" r:id="rId6"/>
    <p:sldId id="703" r:id="rId7"/>
    <p:sldId id="694" r:id="rId8"/>
    <p:sldId id="706" r:id="rId9"/>
    <p:sldId id="717" r:id="rId10"/>
    <p:sldId id="719" r:id="rId11"/>
    <p:sldId id="720" r:id="rId12"/>
    <p:sldId id="692" r:id="rId13"/>
    <p:sldId id="705" r:id="rId14"/>
    <p:sldId id="704" r:id="rId15"/>
    <p:sldId id="718" r:id="rId16"/>
    <p:sldId id="700" r:id="rId17"/>
    <p:sldId id="701" r:id="rId18"/>
    <p:sldId id="695" r:id="rId19"/>
    <p:sldId id="707" r:id="rId20"/>
    <p:sldId id="708" r:id="rId21"/>
    <p:sldId id="709" r:id="rId22"/>
    <p:sldId id="710" r:id="rId23"/>
    <p:sldId id="716" r:id="rId24"/>
    <p:sldId id="711" r:id="rId25"/>
    <p:sldId id="712" r:id="rId26"/>
    <p:sldId id="713" r:id="rId27"/>
    <p:sldId id="714" r:id="rId28"/>
    <p:sldId id="715" r:id="rId29"/>
    <p:sldId id="693" r:id="rId30"/>
    <p:sldId id="721" r:id="rId31"/>
    <p:sldId id="612" r:id="rId32"/>
    <p:sldId id="61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utis" initials="s" lastIdx="29" clrIdx="0"/>
  <p:cmAuthor id="1" name="Pradipta K Sharma" initials="pk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DEFE9"/>
    <a:srgbClr val="FBDECF"/>
    <a:srgbClr val="E7F1F9"/>
    <a:srgbClr val="CBE3F2"/>
    <a:srgbClr val="00ADDC"/>
    <a:srgbClr val="FF33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34" autoAdjust="0"/>
    <p:restoredTop sz="84113" autoAdjust="0"/>
  </p:normalViewPr>
  <p:slideViewPr>
    <p:cSldViewPr>
      <p:cViewPr>
        <p:scale>
          <a:sx n="82" d="100"/>
          <a:sy n="82" d="100"/>
        </p:scale>
        <p:origin x="-1320" y="6"/>
      </p:cViewPr>
      <p:guideLst>
        <p:guide orient="horz" pos="2160"/>
        <p:guide pos="2880"/>
      </p:guideLst>
    </p:cSldViewPr>
  </p:slideViewPr>
  <p:notesTextViewPr>
    <p:cViewPr>
      <p:scale>
        <a:sx n="66" d="100"/>
        <a:sy n="66"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E286E5-D8A8-4D67-83AB-D54A408B38CB}" type="datetimeFigureOut">
              <a:rPr lang="en-US" smtClean="0"/>
              <a:pPr/>
              <a:t>9/28/2011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20E2A7-A6A7-426D-8F1E-2F2F65BEABC7}" type="slidenum">
              <a:rPr lang="en-US" smtClean="0"/>
              <a:pPr/>
              <a:t>‹#›</a:t>
            </a:fld>
            <a:endParaRPr lang="en-US" dirty="0"/>
          </a:p>
        </p:txBody>
      </p:sp>
    </p:spTree>
    <p:extLst>
      <p:ext uri="{BB962C8B-B14F-4D97-AF65-F5344CB8AC3E}">
        <p14:creationId xmlns:p14="http://schemas.microsoft.com/office/powerpoint/2010/main" val="2152446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20E2A7-A6A7-426D-8F1E-2F2F65BEABC7}" type="slidenum">
              <a:rPr lang="en-US" smtClean="0"/>
              <a:pPr/>
              <a:t>3</a:t>
            </a:fld>
            <a:endParaRPr lang="en-US" dirty="0"/>
          </a:p>
        </p:txBody>
      </p:sp>
    </p:spTree>
    <p:extLst>
      <p:ext uri="{BB962C8B-B14F-4D97-AF65-F5344CB8AC3E}">
        <p14:creationId xmlns:p14="http://schemas.microsoft.com/office/powerpoint/2010/main" val="3618524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a:t>
            </a:r>
          </a:p>
          <a:p>
            <a:r>
              <a:rPr lang="en-US" dirty="0" smtClean="0"/>
              <a:t>Today many companies require some or all of their critical data to be highly-available. For example, a company requiring “24x7” availability is an online merchant, whose product databases and online sales applications must be available at all times; otherwise sales (and revenue) are lost. Another example is a hospital, where computerized patient records must be available at all times or a human life could be lost.</a:t>
            </a:r>
          </a:p>
          <a:p>
            <a:endParaRPr lang="en-US" dirty="0" smtClean="0"/>
          </a:p>
          <a:p>
            <a:r>
              <a:rPr lang="en-US" dirty="0" smtClean="0"/>
              <a:t>In a perfect world, this critical data would remain available and nothing would threaten its availability. In the real world, however, there are numerous problems that can cause data to become unavailable. If high availability of the data is required, a proactive strategy must be formulated to mitigate the threats to availability—commonly called a “high-availability strategy”.</a:t>
            </a:r>
          </a:p>
          <a:p>
            <a:endParaRPr lang="en-US" dirty="0" smtClean="0"/>
          </a:p>
          <a:p>
            <a:r>
              <a:rPr lang="en-US" dirty="0" smtClean="0"/>
              <a:t>Such strategies always call for the implementation of multiple technologies that help maintain data availability—there is no single high-availability technology that can meet all requirements. The Microsoft® SQL Server® 2008 data management system includes a variety of technologies that can be used to increase and/or maintain high availability of critical data. This white paper will introduce these technologies and describe when and how they should be used.</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620E2A7-A6A7-426D-8F1E-2F2F65BEABC7}" type="slidenum">
              <a:rPr lang="en-US" smtClean="0"/>
              <a:pPr/>
              <a:t>5</a:t>
            </a:fld>
            <a:endParaRPr lang="en-US" dirty="0"/>
          </a:p>
        </p:txBody>
      </p:sp>
    </p:spTree>
    <p:extLst>
      <p:ext uri="{BB962C8B-B14F-4D97-AF65-F5344CB8AC3E}">
        <p14:creationId xmlns:p14="http://schemas.microsoft.com/office/powerpoint/2010/main" val="4258661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kern="1200" dirty="0" smtClean="0">
                <a:solidFill>
                  <a:schemeClr val="tx1"/>
                </a:solidFill>
                <a:latin typeface="Cambria" pitchFamily="18" charset="0"/>
                <a:ea typeface="+mn-ea"/>
                <a:cs typeface="+mn-cs"/>
              </a:rPr>
              <a:t>Log shipping allows you to automatically send transaction log backups from one database (known as the primary database) to a secondary database on another server (known as the secondary server). At the secondary server, these transaction log backups are restored to the secondary database, keeping it closely synchronized with the primary database. An optional third server, known as the monitor server, records the history and status of backup and restore operations and optionally raises alerts if these operations fail to occur as scheduled.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Log shipping consists of three operations:  </a:t>
            </a:r>
          </a:p>
          <a:p>
            <a:pPr lvl="0"/>
            <a:r>
              <a:rPr lang="en-US" sz="1200" kern="1200" dirty="0" smtClean="0">
                <a:solidFill>
                  <a:schemeClr val="tx1"/>
                </a:solidFill>
                <a:latin typeface="Cambria" pitchFamily="18" charset="0"/>
                <a:ea typeface="+mn-ea"/>
                <a:cs typeface="+mn-cs"/>
              </a:rPr>
              <a:t>1. Back up the transaction log at the primary server instance. </a:t>
            </a:r>
          </a:p>
          <a:p>
            <a:pPr lvl="0"/>
            <a:r>
              <a:rPr lang="en-US" sz="1200" kern="1200" dirty="0" smtClean="0">
                <a:solidFill>
                  <a:schemeClr val="tx1"/>
                </a:solidFill>
                <a:latin typeface="Cambria" pitchFamily="18" charset="0"/>
                <a:ea typeface="+mn-ea"/>
                <a:cs typeface="+mn-cs"/>
              </a:rPr>
              <a:t>2. Copy the transaction log file to the secondary server instance. </a:t>
            </a:r>
          </a:p>
          <a:p>
            <a:pPr lvl="0"/>
            <a:r>
              <a:rPr lang="en-US" sz="1200" kern="1200" dirty="0" smtClean="0">
                <a:solidFill>
                  <a:schemeClr val="tx1"/>
                </a:solidFill>
                <a:latin typeface="Cambria" pitchFamily="18" charset="0"/>
                <a:ea typeface="+mn-ea"/>
                <a:cs typeface="+mn-cs"/>
              </a:rPr>
              <a:t>3. Restore the log backup on the secondary server instance. </a:t>
            </a:r>
          </a:p>
          <a:p>
            <a:r>
              <a:rPr lang="en-US" sz="1200" kern="1200" dirty="0" smtClean="0">
                <a:solidFill>
                  <a:schemeClr val="tx1"/>
                </a:solidFill>
                <a:latin typeface="Cambria" pitchFamily="18" charset="0"/>
                <a:ea typeface="+mn-ea"/>
                <a:cs typeface="+mn-cs"/>
              </a:rPr>
              <a:t> </a:t>
            </a:r>
          </a:p>
          <a:p>
            <a:r>
              <a:rPr lang="en-US" sz="1200" kern="1200" dirty="0" smtClean="0">
                <a:solidFill>
                  <a:schemeClr val="tx1"/>
                </a:solidFill>
                <a:latin typeface="Cambria" pitchFamily="18" charset="0"/>
                <a:ea typeface="+mn-ea"/>
                <a:cs typeface="+mn-cs"/>
              </a:rPr>
              <a:t>The log can be shipped to multiple secondary server instances. In such cases, operations two and three are duplicated for each secondary server </a:t>
            </a:r>
            <a:r>
              <a:rPr lang="en-US" sz="1200" kern="1200" dirty="0" err="1" smtClean="0">
                <a:solidFill>
                  <a:schemeClr val="tx1"/>
                </a:solidFill>
                <a:latin typeface="Cambria" pitchFamily="18" charset="0"/>
                <a:ea typeface="+mn-ea"/>
                <a:cs typeface="+mn-cs"/>
              </a:rPr>
              <a:t>instance.A</a:t>
            </a:r>
            <a:r>
              <a:rPr lang="en-US" sz="1200" kern="1200" dirty="0" smtClean="0">
                <a:solidFill>
                  <a:schemeClr val="tx1"/>
                </a:solidFill>
                <a:latin typeface="Cambria" pitchFamily="18" charset="0"/>
                <a:ea typeface="+mn-ea"/>
                <a:cs typeface="+mn-cs"/>
              </a:rPr>
              <a:t> log shipping configuration does not automatically fail over from the primary server to the secondary server. If the primary database becomes unavailable, any of the secondary databases can be brought online manually. Log shipping also provides one way to reallocate query processing from the primary server to one or more of its secondary databases.</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primary and secondary servers can be on the same computer; however, in this case, SQL Server failover clustering may provide better results. For more information, see </a:t>
            </a:r>
            <a:r>
              <a:rPr lang="en-US" sz="1200" u="sng" kern="1200" dirty="0" smtClean="0">
                <a:solidFill>
                  <a:schemeClr val="tx1"/>
                </a:solidFill>
                <a:latin typeface="Cambria" pitchFamily="18" charset="0"/>
                <a:ea typeface="+mn-ea"/>
                <a:cs typeface="+mn-cs"/>
              </a:rPr>
              <a:t>Failover Clustering</a:t>
            </a:r>
            <a:r>
              <a:rPr lang="en-US" sz="1200" kern="1200" dirty="0" smtClean="0">
                <a:solidFill>
                  <a:schemeClr val="tx1"/>
                </a:solidFill>
                <a:latin typeface="Cambria" pitchFamily="18" charset="0"/>
                <a:ea typeface="+mn-ea"/>
                <a:cs typeface="+mn-cs"/>
              </a:rPr>
              <a:t>.  </a:t>
            </a:r>
          </a:p>
          <a:p>
            <a:r>
              <a:rPr lang="en-US" sz="1200" kern="1200" dirty="0" smtClean="0">
                <a:solidFill>
                  <a:schemeClr val="tx1"/>
                </a:solidFill>
                <a:latin typeface="Cambria" pitchFamily="18" charset="0"/>
                <a:ea typeface="+mn-ea"/>
                <a:cs typeface="+mn-cs"/>
              </a:rPr>
              <a:t> </a:t>
            </a:r>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Primary Server and Database </a:t>
            </a:r>
          </a:p>
          <a:p>
            <a:r>
              <a:rPr lang="en-US" sz="1200" kern="1200" dirty="0" smtClean="0">
                <a:solidFill>
                  <a:schemeClr val="tx1"/>
                </a:solidFill>
                <a:latin typeface="Cambria" pitchFamily="18" charset="0"/>
                <a:ea typeface="+mn-ea"/>
                <a:cs typeface="+mn-cs"/>
              </a:rPr>
              <a:t>The primary server in a log shipping configuration is the instance of the SQL Server database engine that is your production server. The primary database is the database on the primary server that you want to back up to another server. All administration of the log shipping configuration through SQL Server Management Studio is performed from the primary database.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primary database must use the full or bulk-logged recovery model; switching the database to simple recovery will cause log shipping to stop functioning.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Secondary Server and Databases </a:t>
            </a:r>
          </a:p>
          <a:p>
            <a:r>
              <a:rPr lang="en-US" sz="1200" kern="1200" dirty="0" smtClean="0">
                <a:solidFill>
                  <a:schemeClr val="tx1"/>
                </a:solidFill>
                <a:latin typeface="Cambria" pitchFamily="18" charset="0"/>
                <a:ea typeface="+mn-ea"/>
                <a:cs typeface="+mn-cs"/>
              </a:rPr>
              <a:t>The secondary server in a log shipping configuration is the server where you want to keep an up-to-date copy of your primary database. A secondary server can contain backup copies of databases from several different primary servers. For example, a department could have five servers, each running a mission-critical database system. Rather than having five separate secondary servers, a single secondary server could be used. The backups from the five primary systems could be loaded onto the single backup system, reducing the number of resources required and saving money. It is unlikely that more than one primary system would fail at the same time. Additionally, to cover the remote chance that more than one primary system becomes unavailable at the same time, the secondary server could be of higher specification than the primary servers.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secondary database must be initialized by restoring a full backup of the primary database. The restore can be completed using either the NORECOVERY or STANDBY option. This can be done manually or through SQL Server Management Studio.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frequency of transaction log backups applied to the secondary server depends on the frequency of transaction log backups of the primary production server database. Frequently applying the transaction log backups reduces the work required to bring the secondary server online in the event that the production system fails.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You can optionally specify a delay for when the transaction log backup is restored in the secondary database. This provides an interval in which you can interrupt the restore in the event of a catastrophic action on the primary, such as accidentally deleting critical data.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Monitor Server </a:t>
            </a:r>
          </a:p>
          <a:p>
            <a:r>
              <a:rPr lang="en-US" sz="1200" kern="1200" dirty="0" smtClean="0">
                <a:solidFill>
                  <a:schemeClr val="tx1"/>
                </a:solidFill>
                <a:latin typeface="Cambria" pitchFamily="18" charset="0"/>
                <a:ea typeface="+mn-ea"/>
                <a:cs typeface="+mn-cs"/>
              </a:rPr>
              <a:t>The optional monitor server tracks all of the details of log shipping, including:  </a:t>
            </a:r>
          </a:p>
          <a:p>
            <a:pPr lvl="0"/>
            <a:r>
              <a:rPr lang="en-US" sz="1200" kern="1200" dirty="0" smtClean="0">
                <a:solidFill>
                  <a:schemeClr val="tx1"/>
                </a:solidFill>
                <a:latin typeface="Cambria" pitchFamily="18" charset="0"/>
                <a:ea typeface="+mn-ea"/>
                <a:cs typeface="+mn-cs"/>
              </a:rPr>
              <a:t>• When the transaction log on the primary database was last backed up. </a:t>
            </a:r>
          </a:p>
          <a:p>
            <a:pPr lvl="0"/>
            <a:r>
              <a:rPr lang="en-US" sz="1200" kern="1200" dirty="0" smtClean="0">
                <a:solidFill>
                  <a:schemeClr val="tx1"/>
                </a:solidFill>
                <a:latin typeface="Cambria" pitchFamily="18" charset="0"/>
                <a:ea typeface="+mn-ea"/>
                <a:cs typeface="+mn-cs"/>
              </a:rPr>
              <a:t>• When the secondary servers last copied and restored the backup files. </a:t>
            </a:r>
          </a:p>
          <a:p>
            <a:pPr lvl="0"/>
            <a:r>
              <a:rPr lang="en-US" sz="1200" kern="1200" dirty="0" smtClean="0">
                <a:solidFill>
                  <a:schemeClr val="tx1"/>
                </a:solidFill>
                <a:latin typeface="Cambria" pitchFamily="18" charset="0"/>
                <a:ea typeface="+mn-ea"/>
                <a:cs typeface="+mn-cs"/>
              </a:rPr>
              <a:t>• Information about any backup failure alerts. </a:t>
            </a:r>
          </a:p>
          <a:p>
            <a:r>
              <a:rPr lang="en-US" sz="1200" kern="1200" dirty="0" smtClean="0">
                <a:solidFill>
                  <a:schemeClr val="tx1"/>
                </a:solidFill>
                <a:latin typeface="Cambria" pitchFamily="18" charset="0"/>
                <a:ea typeface="+mn-ea"/>
                <a:cs typeface="+mn-cs"/>
              </a:rPr>
              <a:t> </a:t>
            </a:r>
          </a:p>
          <a:p>
            <a:r>
              <a:rPr lang="en-US" sz="1200" kern="1200" dirty="0" smtClean="0">
                <a:solidFill>
                  <a:schemeClr val="tx1"/>
                </a:solidFill>
                <a:latin typeface="Cambria" pitchFamily="18" charset="0"/>
                <a:ea typeface="+mn-ea"/>
                <a:cs typeface="+mn-cs"/>
              </a:rPr>
              <a:t>The monitor server should be on a server separate from the primary or secondary servers to avoid losing critical information and disrupting monitoring if the primary or secondary server is lost. A single monitor server can monitor multiple log shipping configurations. In such a case, all of the log shipping configurations that use that monitor server would share a single alert </a:t>
            </a:r>
            <a:r>
              <a:rPr lang="en-US" sz="1200" kern="1200" dirty="0" err="1" smtClean="0">
                <a:solidFill>
                  <a:schemeClr val="tx1"/>
                </a:solidFill>
                <a:latin typeface="Cambria" pitchFamily="18" charset="0"/>
                <a:ea typeface="+mn-ea"/>
                <a:cs typeface="+mn-cs"/>
              </a:rPr>
              <a:t>job.For</a:t>
            </a:r>
            <a:r>
              <a:rPr lang="en-US" sz="1200" kern="1200" dirty="0" smtClean="0">
                <a:solidFill>
                  <a:schemeClr val="tx1"/>
                </a:solidFill>
                <a:latin typeface="Cambria" pitchFamily="18" charset="0"/>
                <a:ea typeface="+mn-ea"/>
                <a:cs typeface="+mn-cs"/>
              </a:rPr>
              <a:t> more information, see </a:t>
            </a:r>
            <a:r>
              <a:rPr lang="en-US" sz="1200" u="sng" kern="1200" dirty="0" smtClean="0">
                <a:solidFill>
                  <a:schemeClr val="tx1"/>
                </a:solidFill>
                <a:latin typeface="Cambria" pitchFamily="18" charset="0"/>
                <a:ea typeface="+mn-ea"/>
                <a:cs typeface="+mn-cs"/>
              </a:rPr>
              <a:t>Monitoring Log Shipping</a:t>
            </a:r>
            <a:r>
              <a:rPr lang="en-US" sz="1200"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Log Shipping Operations </a:t>
            </a:r>
          </a:p>
          <a:p>
            <a:r>
              <a:rPr lang="en-US" sz="1200" kern="1200" dirty="0" smtClean="0">
                <a:solidFill>
                  <a:schemeClr val="tx1"/>
                </a:solidFill>
                <a:latin typeface="Cambria" pitchFamily="18" charset="0"/>
                <a:ea typeface="+mn-ea"/>
                <a:cs typeface="+mn-cs"/>
              </a:rPr>
              <a:t>Log shipping is made up of four operations, which are handled by dedicated SQL Server Agent jobs: backup job, copy job, restore job, and alert job.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Backup Job </a:t>
            </a:r>
          </a:p>
          <a:p>
            <a:r>
              <a:rPr lang="en-US" sz="1200" kern="1200" dirty="0" smtClean="0">
                <a:solidFill>
                  <a:schemeClr val="tx1"/>
                </a:solidFill>
                <a:latin typeface="Cambria" pitchFamily="18" charset="0"/>
                <a:ea typeface="+mn-ea"/>
                <a:cs typeface="+mn-cs"/>
              </a:rPr>
              <a:t>A backup job is created on the primary server instance for each primary database. It performs the backup operation, logs history to the local server and the monitor server, and deletes old backup files and history information. The SQL Server Agent job category "Log Shipping Backup" is created on the primary server instance when log shipping is enabled. By default, this job will run every two minutes.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Copy Job </a:t>
            </a:r>
          </a:p>
          <a:p>
            <a:r>
              <a:rPr lang="en-US" sz="1200" kern="1200" dirty="0" smtClean="0">
                <a:solidFill>
                  <a:schemeClr val="tx1"/>
                </a:solidFill>
                <a:latin typeface="Cambria" pitchFamily="18" charset="0"/>
                <a:ea typeface="+mn-ea"/>
                <a:cs typeface="+mn-cs"/>
              </a:rPr>
              <a:t>A copy job is created on the secondary server instance for each log shipping configuration. This job copies the backup files from the primary server to the secondary server, and logs history on the secondary server and the monitor server. The SQL Server Agent job category "Log Shipping Copy" is created on the secondary server instance when log shipping is enabled.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Restore Job </a:t>
            </a:r>
          </a:p>
          <a:p>
            <a:r>
              <a:rPr lang="en-US" sz="1200" kern="1200" dirty="0" smtClean="0">
                <a:solidFill>
                  <a:schemeClr val="tx1"/>
                </a:solidFill>
                <a:latin typeface="Cambria" pitchFamily="18" charset="0"/>
                <a:ea typeface="+mn-ea"/>
                <a:cs typeface="+mn-cs"/>
              </a:rPr>
              <a:t>A restore job is created on the secondary server instance for each log shipping configuration. This job restores the copied backup files to the secondary databases. It logs history on the local server and the monitor server, and deletes old files and old history information. The SQL Server job category "Log Shipping Restore" is created on the secondary server instance when log shipping is enabled.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Alert Job </a:t>
            </a:r>
          </a:p>
          <a:p>
            <a:r>
              <a:rPr lang="en-US" sz="1200" kern="1200" dirty="0" smtClean="0">
                <a:solidFill>
                  <a:schemeClr val="tx1"/>
                </a:solidFill>
                <a:latin typeface="Cambria" pitchFamily="18" charset="0"/>
                <a:ea typeface="+mn-ea"/>
                <a:cs typeface="+mn-cs"/>
              </a:rPr>
              <a:t>If a monitor server is used, an alert job is created on the monitor server instance. This alert job is shared by the primary and secondary databases of all log shipping configurations using this monitor server instance. Any change to the alert job (such as rescheduling, disabling, or enabling the job) affects all databases using that monitor server. This job raises alerts (for which you must specify alert numbers) for primary and secondary databases when backup and restore operations have not completed successfully within specified thresholds. You must configure these alerts to have an operator receive notification of the log shipping failure. The SQL Server Agent job category "Log Shipping Alert" is created on the monitor server instance when log shipping is enabled.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If a monitor server is not used, alert jobs are created locally on the primary server instance and each secondary server instance. The alert job on the primary server instance raises errors when backup operations have not completed successfully within a specified threshold. The alert job on the secondary server instance raises errors when local copy and restore operations have not completed successfully within a specified threshold. </a:t>
            </a:r>
          </a:p>
          <a:p>
            <a:endParaRPr lang="en-US" dirty="0" smtClean="0">
              <a:latin typeface="Cambria" pitchFamily="18" charset="0"/>
            </a:endParaRPr>
          </a:p>
          <a:p>
            <a:endParaRPr lang="en-US" dirty="0" smtClean="0">
              <a:latin typeface="Cambria" pitchFamily="18" charset="0"/>
            </a:endParaRPr>
          </a:p>
          <a:p>
            <a:endParaRPr lang="en-US" dirty="0">
              <a:latin typeface="Cambria" pitchFamily="18" charset="0"/>
            </a:endParaRPr>
          </a:p>
        </p:txBody>
      </p:sp>
      <p:sp>
        <p:nvSpPr>
          <p:cNvPr id="4" name="Slide Number Placeholder 3"/>
          <p:cNvSpPr>
            <a:spLocks noGrp="1"/>
          </p:cNvSpPr>
          <p:nvPr>
            <p:ph type="sldNum" sz="quarter" idx="10"/>
          </p:nvPr>
        </p:nvSpPr>
        <p:spPr/>
        <p:txBody>
          <a:bodyPr/>
          <a:lstStyle/>
          <a:p>
            <a:fld id="{9620E2A7-A6A7-426D-8F1E-2F2F65BEABC7}" type="slidenum">
              <a:rPr lang="en-US" smtClean="0"/>
              <a:pPr/>
              <a:t>7</a:t>
            </a:fld>
            <a:endParaRPr lang="en-US" dirty="0"/>
          </a:p>
        </p:txBody>
      </p:sp>
    </p:spTree>
    <p:extLst>
      <p:ext uri="{BB962C8B-B14F-4D97-AF65-F5344CB8AC3E}">
        <p14:creationId xmlns:p14="http://schemas.microsoft.com/office/powerpoint/2010/main" val="3393210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kern="1200" dirty="0" smtClean="0">
                <a:solidFill>
                  <a:schemeClr val="tx1"/>
                </a:solidFill>
                <a:latin typeface="Cambria" pitchFamily="18" charset="0"/>
                <a:ea typeface="+mn-ea"/>
                <a:cs typeface="+mn-cs"/>
              </a:rPr>
              <a:t>Log shipping allows you to automatically send transaction log backups from one database (known as the primary database) to a secondary database on another server (known as the secondary server). At the secondary server, these transaction log backups are restored to the secondary database, keeping it closely synchronized with the primary database. An optional third server, known as the monitor server, records the history and status of backup and restore operations and optionally raises alerts if these operations fail to occur as scheduled.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Log shipping consists of three operations:  </a:t>
            </a:r>
          </a:p>
          <a:p>
            <a:pPr lvl="0"/>
            <a:r>
              <a:rPr lang="en-US" sz="1200" kern="1200" dirty="0" smtClean="0">
                <a:solidFill>
                  <a:schemeClr val="tx1"/>
                </a:solidFill>
                <a:latin typeface="Cambria" pitchFamily="18" charset="0"/>
                <a:ea typeface="+mn-ea"/>
                <a:cs typeface="+mn-cs"/>
              </a:rPr>
              <a:t>1. Back up the transaction log at the primary server instance. </a:t>
            </a:r>
          </a:p>
          <a:p>
            <a:pPr lvl="0"/>
            <a:r>
              <a:rPr lang="en-US" sz="1200" kern="1200" dirty="0" smtClean="0">
                <a:solidFill>
                  <a:schemeClr val="tx1"/>
                </a:solidFill>
                <a:latin typeface="Cambria" pitchFamily="18" charset="0"/>
                <a:ea typeface="+mn-ea"/>
                <a:cs typeface="+mn-cs"/>
              </a:rPr>
              <a:t>2. Copy the transaction log file to the secondary server instance. </a:t>
            </a:r>
          </a:p>
          <a:p>
            <a:pPr lvl="0"/>
            <a:r>
              <a:rPr lang="en-US" sz="1200" kern="1200" dirty="0" smtClean="0">
                <a:solidFill>
                  <a:schemeClr val="tx1"/>
                </a:solidFill>
                <a:latin typeface="Cambria" pitchFamily="18" charset="0"/>
                <a:ea typeface="+mn-ea"/>
                <a:cs typeface="+mn-cs"/>
              </a:rPr>
              <a:t>3. Restore the log backup on the secondary server instance. </a:t>
            </a:r>
          </a:p>
          <a:p>
            <a:r>
              <a:rPr lang="en-US" sz="1200" kern="1200" dirty="0" smtClean="0">
                <a:solidFill>
                  <a:schemeClr val="tx1"/>
                </a:solidFill>
                <a:latin typeface="Cambria" pitchFamily="18" charset="0"/>
                <a:ea typeface="+mn-ea"/>
                <a:cs typeface="+mn-cs"/>
              </a:rPr>
              <a:t> </a:t>
            </a:r>
          </a:p>
          <a:p>
            <a:r>
              <a:rPr lang="en-US" sz="1200" kern="1200" dirty="0" smtClean="0">
                <a:solidFill>
                  <a:schemeClr val="tx1"/>
                </a:solidFill>
                <a:latin typeface="Cambria" pitchFamily="18" charset="0"/>
                <a:ea typeface="+mn-ea"/>
                <a:cs typeface="+mn-cs"/>
              </a:rPr>
              <a:t>The log can be shipped to multiple secondary server instances. In such cases, operations two and three are duplicated for each secondary server </a:t>
            </a:r>
            <a:r>
              <a:rPr lang="en-US" sz="1200" kern="1200" dirty="0" err="1" smtClean="0">
                <a:solidFill>
                  <a:schemeClr val="tx1"/>
                </a:solidFill>
                <a:latin typeface="Cambria" pitchFamily="18" charset="0"/>
                <a:ea typeface="+mn-ea"/>
                <a:cs typeface="+mn-cs"/>
              </a:rPr>
              <a:t>instance.A</a:t>
            </a:r>
            <a:r>
              <a:rPr lang="en-US" sz="1200" kern="1200" dirty="0" smtClean="0">
                <a:solidFill>
                  <a:schemeClr val="tx1"/>
                </a:solidFill>
                <a:latin typeface="Cambria" pitchFamily="18" charset="0"/>
                <a:ea typeface="+mn-ea"/>
                <a:cs typeface="+mn-cs"/>
              </a:rPr>
              <a:t> log shipping configuration does not automatically fail over from the primary server to the secondary server. If the primary database becomes unavailable, any of the secondary databases can be brought online manually. Log shipping also provides one way to reallocate query processing from the primary server to one or more of its secondary databases.</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primary and secondary servers can be on the same computer; however, in this case, SQL Server failover clustering may provide better results. For more information, see </a:t>
            </a:r>
            <a:r>
              <a:rPr lang="en-US" sz="1200" u="sng" kern="1200" dirty="0" smtClean="0">
                <a:solidFill>
                  <a:schemeClr val="tx1"/>
                </a:solidFill>
                <a:latin typeface="Cambria" pitchFamily="18" charset="0"/>
                <a:ea typeface="+mn-ea"/>
                <a:cs typeface="+mn-cs"/>
              </a:rPr>
              <a:t>Failover Clustering</a:t>
            </a:r>
            <a:r>
              <a:rPr lang="en-US" sz="1200" kern="1200" dirty="0" smtClean="0">
                <a:solidFill>
                  <a:schemeClr val="tx1"/>
                </a:solidFill>
                <a:latin typeface="Cambria" pitchFamily="18" charset="0"/>
                <a:ea typeface="+mn-ea"/>
                <a:cs typeface="+mn-cs"/>
              </a:rPr>
              <a:t>.  </a:t>
            </a:r>
          </a:p>
          <a:p>
            <a:r>
              <a:rPr lang="en-US" sz="1200" kern="1200" dirty="0" smtClean="0">
                <a:solidFill>
                  <a:schemeClr val="tx1"/>
                </a:solidFill>
                <a:latin typeface="Cambria" pitchFamily="18" charset="0"/>
                <a:ea typeface="+mn-ea"/>
                <a:cs typeface="+mn-cs"/>
              </a:rPr>
              <a:t> </a:t>
            </a:r>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Primary Server and Database </a:t>
            </a:r>
          </a:p>
          <a:p>
            <a:r>
              <a:rPr lang="en-US" sz="1200" kern="1200" dirty="0" smtClean="0">
                <a:solidFill>
                  <a:schemeClr val="tx1"/>
                </a:solidFill>
                <a:latin typeface="Cambria" pitchFamily="18" charset="0"/>
                <a:ea typeface="+mn-ea"/>
                <a:cs typeface="+mn-cs"/>
              </a:rPr>
              <a:t>The primary server in a log shipping configuration is the instance of the SQL Server database engine that is your production server. The primary database is the database on the primary server that you want to back up to another server. All administration of the log shipping configuration through SQL Server Management Studio is performed from the primary database.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primary database must use the full or bulk-logged recovery model; switching the database to simple recovery will cause log shipping to stop functioning.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Secondary Server and Databases </a:t>
            </a:r>
          </a:p>
          <a:p>
            <a:r>
              <a:rPr lang="en-US" sz="1200" kern="1200" dirty="0" smtClean="0">
                <a:solidFill>
                  <a:schemeClr val="tx1"/>
                </a:solidFill>
                <a:latin typeface="Cambria" pitchFamily="18" charset="0"/>
                <a:ea typeface="+mn-ea"/>
                <a:cs typeface="+mn-cs"/>
              </a:rPr>
              <a:t>The secondary server in a log shipping configuration is the server where you want to keep an up-to-date copy of your primary database. A secondary server can contain backup copies of databases from several different primary servers. For example, a department could have five servers, each running a mission-critical database system. Rather than having five separate secondary servers, a single secondary server could be used. The backups from the five primary systems could be loaded onto the single backup system, reducing the number of resources required and saving money. It is unlikely that more than one primary system would fail at the same time. Additionally, to cover the remote chance that more than one primary system becomes unavailable at the same time, the secondary server could be of higher specification than the primary servers.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secondary database must be initialized by restoring a full backup of the primary database. The restore can be completed using either the NORECOVERY or STANDBY option. This can be done manually or through SQL Server Management Studio.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The frequency of transaction log backups applied to the secondary server depends on the frequency of transaction log backups of the primary production server database. Frequently applying the transaction log backups reduces the work required to bring the secondary server online in the event that the production system fails.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You can optionally specify a delay for when the transaction log backup is restored in the secondary database. This provides an interval in which you can interrupt the restore in the event of a catastrophic action on the primary, such as accidentally deleting critical data.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Monitor Server </a:t>
            </a:r>
          </a:p>
          <a:p>
            <a:r>
              <a:rPr lang="en-US" sz="1200" kern="1200" dirty="0" smtClean="0">
                <a:solidFill>
                  <a:schemeClr val="tx1"/>
                </a:solidFill>
                <a:latin typeface="Cambria" pitchFamily="18" charset="0"/>
                <a:ea typeface="+mn-ea"/>
                <a:cs typeface="+mn-cs"/>
              </a:rPr>
              <a:t>The optional monitor server tracks all of the details of log shipping, including:  </a:t>
            </a:r>
          </a:p>
          <a:p>
            <a:pPr lvl="0"/>
            <a:r>
              <a:rPr lang="en-US" sz="1200" kern="1200" dirty="0" smtClean="0">
                <a:solidFill>
                  <a:schemeClr val="tx1"/>
                </a:solidFill>
                <a:latin typeface="Cambria" pitchFamily="18" charset="0"/>
                <a:ea typeface="+mn-ea"/>
                <a:cs typeface="+mn-cs"/>
              </a:rPr>
              <a:t>• When the transaction log on the primary database was last backed up. </a:t>
            </a:r>
          </a:p>
          <a:p>
            <a:pPr lvl="0"/>
            <a:r>
              <a:rPr lang="en-US" sz="1200" kern="1200" dirty="0" smtClean="0">
                <a:solidFill>
                  <a:schemeClr val="tx1"/>
                </a:solidFill>
                <a:latin typeface="Cambria" pitchFamily="18" charset="0"/>
                <a:ea typeface="+mn-ea"/>
                <a:cs typeface="+mn-cs"/>
              </a:rPr>
              <a:t>• When the secondary servers last copied and restored the backup files. </a:t>
            </a:r>
          </a:p>
          <a:p>
            <a:pPr lvl="0"/>
            <a:r>
              <a:rPr lang="en-US" sz="1200" kern="1200" dirty="0" smtClean="0">
                <a:solidFill>
                  <a:schemeClr val="tx1"/>
                </a:solidFill>
                <a:latin typeface="Cambria" pitchFamily="18" charset="0"/>
                <a:ea typeface="+mn-ea"/>
                <a:cs typeface="+mn-cs"/>
              </a:rPr>
              <a:t>• Information about any backup failure alerts. </a:t>
            </a:r>
          </a:p>
          <a:p>
            <a:r>
              <a:rPr lang="en-US" sz="1200" kern="1200" dirty="0" smtClean="0">
                <a:solidFill>
                  <a:schemeClr val="tx1"/>
                </a:solidFill>
                <a:latin typeface="Cambria" pitchFamily="18" charset="0"/>
                <a:ea typeface="+mn-ea"/>
                <a:cs typeface="+mn-cs"/>
              </a:rPr>
              <a:t> </a:t>
            </a:r>
          </a:p>
          <a:p>
            <a:r>
              <a:rPr lang="en-US" sz="1200" kern="1200" dirty="0" smtClean="0">
                <a:solidFill>
                  <a:schemeClr val="tx1"/>
                </a:solidFill>
                <a:latin typeface="Cambria" pitchFamily="18" charset="0"/>
                <a:ea typeface="+mn-ea"/>
                <a:cs typeface="+mn-cs"/>
              </a:rPr>
              <a:t>The monitor server should be on a server separate from the primary or secondary servers to avoid losing critical information and disrupting monitoring if the primary or secondary server is lost. A single monitor server can monitor multiple log shipping configurations. In such a case, all of the log shipping configurations that use that monitor server would share a single alert </a:t>
            </a:r>
            <a:r>
              <a:rPr lang="en-US" sz="1200" kern="1200" dirty="0" err="1" smtClean="0">
                <a:solidFill>
                  <a:schemeClr val="tx1"/>
                </a:solidFill>
                <a:latin typeface="Cambria" pitchFamily="18" charset="0"/>
                <a:ea typeface="+mn-ea"/>
                <a:cs typeface="+mn-cs"/>
              </a:rPr>
              <a:t>job.For</a:t>
            </a:r>
            <a:r>
              <a:rPr lang="en-US" sz="1200" kern="1200" dirty="0" smtClean="0">
                <a:solidFill>
                  <a:schemeClr val="tx1"/>
                </a:solidFill>
                <a:latin typeface="Cambria" pitchFamily="18" charset="0"/>
                <a:ea typeface="+mn-ea"/>
                <a:cs typeface="+mn-cs"/>
              </a:rPr>
              <a:t> more information, see </a:t>
            </a:r>
            <a:r>
              <a:rPr lang="en-US" sz="1200" u="sng" kern="1200" dirty="0" smtClean="0">
                <a:solidFill>
                  <a:schemeClr val="tx1"/>
                </a:solidFill>
                <a:latin typeface="Cambria" pitchFamily="18" charset="0"/>
                <a:ea typeface="+mn-ea"/>
                <a:cs typeface="+mn-cs"/>
              </a:rPr>
              <a:t>Monitoring Log Shipping</a:t>
            </a:r>
            <a:r>
              <a:rPr lang="en-US" sz="1200"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Log Shipping Operations </a:t>
            </a:r>
          </a:p>
          <a:p>
            <a:r>
              <a:rPr lang="en-US" sz="1200" kern="1200" dirty="0" smtClean="0">
                <a:solidFill>
                  <a:schemeClr val="tx1"/>
                </a:solidFill>
                <a:latin typeface="Cambria" pitchFamily="18" charset="0"/>
                <a:ea typeface="+mn-ea"/>
                <a:cs typeface="+mn-cs"/>
              </a:rPr>
              <a:t>Log shipping is made up of four operations, which are handled by dedicated SQL Server Agent jobs: backup job, copy job, restore job, and alert job.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Backup Job </a:t>
            </a:r>
          </a:p>
          <a:p>
            <a:r>
              <a:rPr lang="en-US" sz="1200" kern="1200" dirty="0" smtClean="0">
                <a:solidFill>
                  <a:schemeClr val="tx1"/>
                </a:solidFill>
                <a:latin typeface="Cambria" pitchFamily="18" charset="0"/>
                <a:ea typeface="+mn-ea"/>
                <a:cs typeface="+mn-cs"/>
              </a:rPr>
              <a:t>A backup job is created on the primary server instance for each primary database. It performs the backup operation, logs history to the local server and the monitor server, and deletes old backup files and history information. The SQL Server Agent job category "Log Shipping Backup" is created on the primary server instance when log shipping is enabled. By default, this job will run every two minutes.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Copy Job </a:t>
            </a:r>
          </a:p>
          <a:p>
            <a:r>
              <a:rPr lang="en-US" sz="1200" kern="1200" dirty="0" smtClean="0">
                <a:solidFill>
                  <a:schemeClr val="tx1"/>
                </a:solidFill>
                <a:latin typeface="Cambria" pitchFamily="18" charset="0"/>
                <a:ea typeface="+mn-ea"/>
                <a:cs typeface="+mn-cs"/>
              </a:rPr>
              <a:t>A copy job is created on the secondary server instance for each log shipping configuration. This job copies the backup files from the primary server to the secondary server, and logs history on the secondary server and the monitor server. The SQL Server Agent job category "Log Shipping Copy" is created on the secondary server instance when log shipping is enabled.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Restore Job </a:t>
            </a:r>
          </a:p>
          <a:p>
            <a:r>
              <a:rPr lang="en-US" sz="1200" kern="1200" dirty="0" smtClean="0">
                <a:solidFill>
                  <a:schemeClr val="tx1"/>
                </a:solidFill>
                <a:latin typeface="Cambria" pitchFamily="18" charset="0"/>
                <a:ea typeface="+mn-ea"/>
                <a:cs typeface="+mn-cs"/>
              </a:rPr>
              <a:t>A restore job is created on the secondary server instance for each log shipping configuration. This job restores the copied backup files to the secondary databases. It logs history on the local server and the monitor server, and deletes old files and old history information. The SQL Server job category "Log Shipping Restore" is created on the secondary server instance when log shipping is enabled. </a:t>
            </a:r>
          </a:p>
          <a:p>
            <a:r>
              <a:rPr lang="en-US" sz="1200" b="1" kern="1200" dirty="0" smtClean="0">
                <a:solidFill>
                  <a:schemeClr val="tx1"/>
                </a:solidFill>
                <a:latin typeface="Cambria" pitchFamily="18" charset="0"/>
                <a:ea typeface="+mn-ea"/>
                <a:cs typeface="+mn-cs"/>
              </a:rPr>
              <a:t> </a:t>
            </a:r>
          </a:p>
          <a:p>
            <a:r>
              <a:rPr lang="en-US" sz="1200" b="1" kern="1200" dirty="0" smtClean="0">
                <a:solidFill>
                  <a:schemeClr val="tx1"/>
                </a:solidFill>
                <a:latin typeface="Cambria" pitchFamily="18" charset="0"/>
                <a:ea typeface="+mn-ea"/>
                <a:cs typeface="+mn-cs"/>
              </a:rPr>
              <a:t>Alert Job </a:t>
            </a:r>
          </a:p>
          <a:p>
            <a:r>
              <a:rPr lang="en-US" sz="1200" kern="1200" dirty="0" smtClean="0">
                <a:solidFill>
                  <a:schemeClr val="tx1"/>
                </a:solidFill>
                <a:latin typeface="Cambria" pitchFamily="18" charset="0"/>
                <a:ea typeface="+mn-ea"/>
                <a:cs typeface="+mn-cs"/>
              </a:rPr>
              <a:t>If a monitor server is used, an alert job is created on the monitor server instance. This alert job is shared by the primary and secondary databases of all log shipping configurations using this monitor server instance. Any change to the alert job (such as rescheduling, disabling, or enabling the job) affects all databases using that monitor server. This job raises alerts (for which you must specify alert numbers) for primary and secondary databases when backup and restore operations have not completed successfully within specified thresholds. You must configure these alerts to have an operator receive notification of the log shipping failure. The SQL Server Agent job category "Log Shipping Alert" is created on the monitor server instance when log shipping is enabled. </a:t>
            </a:r>
          </a:p>
          <a:p>
            <a:endParaRPr lang="en-US" sz="1200" kern="1200" dirty="0" smtClean="0">
              <a:solidFill>
                <a:schemeClr val="tx1"/>
              </a:solidFill>
              <a:latin typeface="Cambria" pitchFamily="18" charset="0"/>
              <a:ea typeface="+mn-ea"/>
              <a:cs typeface="+mn-cs"/>
            </a:endParaRPr>
          </a:p>
          <a:p>
            <a:r>
              <a:rPr lang="en-US" sz="1200" kern="1200" dirty="0" smtClean="0">
                <a:solidFill>
                  <a:schemeClr val="tx1"/>
                </a:solidFill>
                <a:latin typeface="Cambria" pitchFamily="18" charset="0"/>
                <a:ea typeface="+mn-ea"/>
                <a:cs typeface="+mn-cs"/>
              </a:rPr>
              <a:t>If a monitor server is not used, alert jobs are created locally on the primary server instance and each secondary server instance. The alert job on the primary server instance raises errors when backup operations have not completed successfully within a specified threshold. The alert job on the secondary server instance raises errors when local copy and restore operations have not completed successfully within a specified threshold. </a:t>
            </a:r>
          </a:p>
          <a:p>
            <a:endParaRPr lang="en-US" dirty="0" smtClean="0">
              <a:latin typeface="Cambria" pitchFamily="18" charset="0"/>
            </a:endParaRPr>
          </a:p>
          <a:p>
            <a:endParaRPr lang="en-US" dirty="0" smtClean="0">
              <a:latin typeface="Cambria" pitchFamily="18" charset="0"/>
            </a:endParaRPr>
          </a:p>
          <a:p>
            <a:endParaRPr lang="en-US" dirty="0">
              <a:latin typeface="Cambria" pitchFamily="18" charset="0"/>
            </a:endParaRPr>
          </a:p>
        </p:txBody>
      </p:sp>
      <p:sp>
        <p:nvSpPr>
          <p:cNvPr id="4" name="Slide Number Placeholder 3"/>
          <p:cNvSpPr>
            <a:spLocks noGrp="1"/>
          </p:cNvSpPr>
          <p:nvPr>
            <p:ph type="sldNum" sz="quarter" idx="10"/>
          </p:nvPr>
        </p:nvSpPr>
        <p:spPr/>
        <p:txBody>
          <a:bodyPr/>
          <a:lstStyle/>
          <a:p>
            <a:fld id="{9620E2A7-A6A7-426D-8F1E-2F2F65BEABC7}" type="slidenum">
              <a:rPr lang="en-US" smtClean="0"/>
              <a:pPr/>
              <a:t>8</a:t>
            </a:fld>
            <a:endParaRPr lang="en-US" dirty="0"/>
          </a:p>
        </p:txBody>
      </p:sp>
    </p:spTree>
    <p:extLst>
      <p:ext uri="{BB962C8B-B14F-4D97-AF65-F5344CB8AC3E}">
        <p14:creationId xmlns:p14="http://schemas.microsoft.com/office/powerpoint/2010/main" val="3393210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800" dirty="0" smtClean="0"/>
              <a:t>Secondary read is behind primary</a:t>
            </a:r>
          </a:p>
          <a:p>
            <a:pPr lvl="2"/>
            <a:r>
              <a:rPr lang="en-US" sz="1600" dirty="0" smtClean="0"/>
              <a:t>Log is first hardened and then applied </a:t>
            </a:r>
          </a:p>
          <a:p>
            <a:pPr lvl="3"/>
            <a:r>
              <a:rPr lang="en-US" sz="1400" dirty="0" smtClean="0"/>
              <a:t>Redo thread is asynchronous and runs in the background</a:t>
            </a:r>
          </a:p>
          <a:p>
            <a:pPr lvl="2"/>
            <a:r>
              <a:rPr lang="en-US" sz="1600" dirty="0" smtClean="0"/>
              <a:t>Latency (typically seconds) can be larger for log intensive operations like bulk import or index create/rebuild</a:t>
            </a:r>
          </a:p>
          <a:p>
            <a:pPr lvl="2"/>
            <a:r>
              <a:rPr lang="en-US" sz="1600" dirty="0" smtClean="0"/>
              <a:t>Sync Replica minimizes latency due to network issues</a:t>
            </a:r>
          </a:p>
          <a:p>
            <a:endParaRPr lang="en-US" dirty="0"/>
          </a:p>
        </p:txBody>
      </p:sp>
      <p:sp>
        <p:nvSpPr>
          <p:cNvPr id="4" name="Slide Number Placeholder 3"/>
          <p:cNvSpPr>
            <a:spLocks noGrp="1"/>
          </p:cNvSpPr>
          <p:nvPr>
            <p:ph type="sldNum" sz="quarter" idx="10"/>
          </p:nvPr>
        </p:nvSpPr>
        <p:spPr/>
        <p:txBody>
          <a:bodyPr/>
          <a:lstStyle/>
          <a:p>
            <a:fld id="{9620E2A7-A6A7-426D-8F1E-2F2F65BEABC7}" type="slidenum">
              <a:rPr lang="en-US" smtClean="0"/>
              <a:pPr/>
              <a:t>26</a:t>
            </a:fld>
            <a:endParaRPr lang="en-US" dirty="0"/>
          </a:p>
        </p:txBody>
      </p:sp>
    </p:spTree>
    <p:extLst>
      <p:ext uri="{BB962C8B-B14F-4D97-AF65-F5344CB8AC3E}">
        <p14:creationId xmlns:p14="http://schemas.microsoft.com/office/powerpoint/2010/main" val="3235761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62D054C5-7599-4F2E-90C7-6873C53458B4}" type="datetime1">
              <a:rPr lang="en-US" smtClean="0"/>
              <a:pPr/>
              <a:t>9/28/2011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66171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865943-1EE5-471B-A1DF-0947525A358F}" type="datetime1">
              <a:rPr lang="en-US" smtClean="0"/>
              <a:pPr/>
              <a:t>9/28/2011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1316966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8519FF-1AF9-4292-A203-2425C8DA093C}" type="datetime1">
              <a:rPr lang="en-US" smtClean="0"/>
              <a:pPr/>
              <a:t>9/28/2011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27432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AD8FF9-15A6-4802-8BA2-168A5C6A36D9}" type="datetime1">
              <a:rPr lang="en-US" smtClean="0"/>
              <a:pPr/>
              <a:t>9/28/2011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3761670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169F38-F4C3-4681-A216-845B101D6ED7}" type="datetime1">
              <a:rPr lang="en-US" smtClean="0"/>
              <a:pPr/>
              <a:t>9/28/2011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3090954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641824-BFD4-46D2-BB6A-99D0E7732031}" type="datetime1">
              <a:rPr lang="en-US" smtClean="0"/>
              <a:pPr/>
              <a:t>9/28/2011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3153121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5E03EF-3C3D-4416-B7AC-CF42723E6672}" type="datetime1">
              <a:rPr lang="en-US" smtClean="0"/>
              <a:pPr/>
              <a:t>9/28/2011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3946315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CA498B-FC24-49DA-905A-C31F14FB7EB4}" type="datetime1">
              <a:rPr lang="en-US" smtClean="0"/>
              <a:pPr/>
              <a:t>9/28/2011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1582136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EC007C-BDE2-466A-BCB9-345552E33577}" type="datetime1">
              <a:rPr lang="en-US" smtClean="0"/>
              <a:pPr/>
              <a:t>9/28/2011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1638126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BEF63C-C4BD-4979-9CA4-32A82FE83ADA}" type="datetime1">
              <a:rPr lang="en-US" smtClean="0"/>
              <a:pPr/>
              <a:t>9/28/2011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2703916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99CA12-B220-456F-8AC9-1A3E00068EE9}" type="datetime1">
              <a:rPr lang="en-US" smtClean="0"/>
              <a:pPr/>
              <a:t>9/28/2011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2902535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895740-C841-4F9E-B6CC-264B1D9DD2FF}" type="datetime1">
              <a:rPr lang="en-US" smtClean="0"/>
              <a:pPr/>
              <a:t>9/28/2011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2B5169-C9D5-41BD-A018-20D5572314E2}" type="slidenum">
              <a:rPr lang="en-US" smtClean="0"/>
              <a:pPr/>
              <a:t>‹#›</a:t>
            </a:fld>
            <a:endParaRPr lang="en-US" dirty="0"/>
          </a:p>
        </p:txBody>
      </p:sp>
    </p:spTree>
    <p:extLst>
      <p:ext uri="{BB962C8B-B14F-4D97-AF65-F5344CB8AC3E}">
        <p14:creationId xmlns:p14="http://schemas.microsoft.com/office/powerpoint/2010/main" val="264619356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qlserver-help.com/" TargetMode="External"/><Relationship Id="rId4" Type="http://schemas.openxmlformats.org/officeDocument/2006/relationships/hyperlink" Target="mailto:blakhani@microsoft.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blogs.msdn.com/SQLServerFAQ"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qlserver-help.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jp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technet.microsoft.com/en-us/library/cc731002(WS.10).aspx"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upport.microsoft.com/kb/976097"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3.jpg"/><Relationship Id="rId11" Type="http://schemas.openxmlformats.org/officeDocument/2006/relationships/image" Target="../media/image19.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7.png"/><Relationship Id="rId9"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twitter.com/blakhani" TargetMode="External"/><Relationship Id="rId4" Type="http://schemas.openxmlformats.org/officeDocument/2006/relationships/hyperlink" Target="mailto:blakhani@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7754" y="799877"/>
            <a:ext cx="8646787" cy="1028923"/>
            <a:chOff x="247754" y="507256"/>
            <a:chExt cx="8646787" cy="1028923"/>
          </a:xfrm>
        </p:grpSpPr>
        <p:sp>
          <p:nvSpPr>
            <p:cNvPr id="4" name="TextBox 3"/>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7" name="TextBox 6"/>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nvGrpSpPr>
          <p:cNvPr id="3" name="Group 2"/>
          <p:cNvGrpSpPr/>
          <p:nvPr/>
        </p:nvGrpSpPr>
        <p:grpSpPr>
          <a:xfrm>
            <a:off x="-1" y="3829049"/>
            <a:ext cx="9144001" cy="3028951"/>
            <a:chOff x="-1" y="3829049"/>
            <a:chExt cx="9144001" cy="302895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8667" t="33750" r="11333"/>
            <a:stretch/>
          </p:blipFill>
          <p:spPr>
            <a:xfrm flipV="1">
              <a:off x="-1" y="3829049"/>
              <a:ext cx="9144001" cy="3028951"/>
            </a:xfrm>
            <a:prstGeom prst="rect">
              <a:avLst/>
            </a:prstGeom>
          </p:spPr>
        </p:pic>
        <p:pic>
          <p:nvPicPr>
            <p:cNvPr id="10"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grpSp>
      <p:sp>
        <p:nvSpPr>
          <p:cNvPr id="13" name="TextBox 12"/>
          <p:cNvSpPr txBox="1"/>
          <p:nvPr/>
        </p:nvSpPr>
        <p:spPr>
          <a:xfrm>
            <a:off x="533401" y="2362200"/>
            <a:ext cx="8153400" cy="461544"/>
          </a:xfrm>
          <a:prstGeom prst="rect">
            <a:avLst/>
          </a:prstGeom>
          <a:noFill/>
        </p:spPr>
        <p:txBody>
          <a:bodyPr wrap="square" lIns="91320" tIns="45660" rIns="91320" bIns="45660" rtlCol="0">
            <a:spAutoFit/>
          </a:bodyPr>
          <a:lstStyle/>
          <a:p>
            <a:pPr algn="just"/>
            <a:r>
              <a:rPr lang="en-IN" sz="2400" dirty="0">
                <a:solidFill>
                  <a:schemeClr val="bg1">
                    <a:lumMod val="50000"/>
                  </a:schemeClr>
                </a:solidFill>
                <a:latin typeface="Impact" pitchFamily="34" charset="0"/>
              </a:rPr>
              <a:t>High Availability - A Story from Past to Future</a:t>
            </a:r>
            <a:endParaRPr lang="en-US" sz="2400" dirty="0">
              <a:solidFill>
                <a:schemeClr val="accent5"/>
              </a:solidFill>
              <a:latin typeface="Impact" pitchFamily="34" charset="0"/>
            </a:endParaRPr>
          </a:p>
        </p:txBody>
      </p:sp>
      <p:sp>
        <p:nvSpPr>
          <p:cNvPr id="11" name="TextBox 10"/>
          <p:cNvSpPr txBox="1"/>
          <p:nvPr/>
        </p:nvSpPr>
        <p:spPr>
          <a:xfrm>
            <a:off x="533400" y="2895600"/>
            <a:ext cx="8153400" cy="830876"/>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mj-lt"/>
              </a:rPr>
              <a:t>Balmukund Lakhani </a:t>
            </a:r>
            <a:r>
              <a:rPr lang="en-US" sz="2400" dirty="0" smtClean="0">
                <a:solidFill>
                  <a:schemeClr val="accent6"/>
                </a:solidFill>
                <a:latin typeface="Arial Narrow"/>
              </a:rPr>
              <a:t>│ </a:t>
            </a:r>
            <a:r>
              <a:rPr lang="en-US" sz="2400" dirty="0" smtClean="0">
                <a:solidFill>
                  <a:schemeClr val="bg1">
                    <a:lumMod val="50000"/>
                  </a:schemeClr>
                </a:solidFill>
                <a:latin typeface="+mj-lt"/>
              </a:rPr>
              <a:t>Technical Lead – SQL Support, Microsoft</a:t>
            </a:r>
          </a:p>
          <a:p>
            <a:pPr algn="just"/>
            <a:r>
              <a:rPr lang="en-US" sz="2400" dirty="0" smtClean="0">
                <a:solidFill>
                  <a:schemeClr val="bg1">
                    <a:lumMod val="50000"/>
                  </a:schemeClr>
                </a:solidFill>
                <a:hlinkClick r:id="rId4"/>
              </a:rPr>
              <a:t>blakhani@microsoft.com</a:t>
            </a:r>
            <a:r>
              <a:rPr lang="en-US" sz="2400" dirty="0">
                <a:solidFill>
                  <a:schemeClr val="bg1">
                    <a:lumMod val="50000"/>
                  </a:schemeClr>
                </a:solidFill>
              </a:rPr>
              <a:t> </a:t>
            </a:r>
            <a:r>
              <a:rPr lang="en-US" sz="2400" dirty="0" smtClean="0">
                <a:solidFill>
                  <a:schemeClr val="bg1">
                    <a:lumMod val="50000"/>
                  </a:schemeClr>
                </a:solidFill>
              </a:rPr>
              <a:t>| </a:t>
            </a:r>
            <a:r>
              <a:rPr lang="en-US" sz="2400" dirty="0" smtClean="0">
                <a:solidFill>
                  <a:schemeClr val="bg1">
                    <a:lumMod val="50000"/>
                  </a:schemeClr>
                </a:solidFill>
                <a:latin typeface="+mj-lt"/>
                <a:hlinkClick r:id="rId5"/>
              </a:rPr>
              <a:t>http://SQLServer-Help.com</a:t>
            </a:r>
            <a:r>
              <a:rPr lang="en-US" sz="2400" dirty="0" smtClean="0">
                <a:solidFill>
                  <a:schemeClr val="bg1">
                    <a:lumMod val="50000"/>
                  </a:schemeClr>
                </a:solidFill>
                <a:latin typeface="+mj-lt"/>
              </a:rPr>
              <a:t> |</a:t>
            </a:r>
            <a:endParaRPr lang="en-US" sz="2400" dirty="0">
              <a:solidFill>
                <a:schemeClr val="bg1">
                  <a:lumMod val="50000"/>
                </a:schemeClr>
              </a:solidFill>
              <a:latin typeface="+mj-lt"/>
            </a:endParaRPr>
          </a:p>
        </p:txBody>
      </p:sp>
    </p:spTree>
    <p:extLst>
      <p:ext uri="{BB962C8B-B14F-4D97-AF65-F5344CB8AC3E}">
        <p14:creationId xmlns:p14="http://schemas.microsoft.com/office/powerpoint/2010/main" val="3016126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A B O U T    M E…</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3657600"/>
          </a:xfrm>
        </p:spPr>
        <p:txBody>
          <a:bodyPr>
            <a:noAutofit/>
          </a:bodyPr>
          <a:lstStyle/>
          <a:p>
            <a:r>
              <a:rPr lang="en-US" sz="2000" dirty="0"/>
              <a:t>Working with SQL Technology since 2001 (almost 10 years)</a:t>
            </a:r>
          </a:p>
          <a:p>
            <a:r>
              <a:rPr lang="en-US" sz="2000" dirty="0"/>
              <a:t>Currently working as Technical Lead with Microsoft SQL Support </a:t>
            </a:r>
            <a:r>
              <a:rPr lang="en-US" sz="2000" dirty="0" smtClean="0"/>
              <a:t>team</a:t>
            </a:r>
            <a:endParaRPr lang="en-US" sz="2000" dirty="0"/>
          </a:p>
          <a:p>
            <a:r>
              <a:rPr lang="en-US" sz="2000" dirty="0"/>
              <a:t>Premier Field Engineer @ Microsoft</a:t>
            </a:r>
          </a:p>
          <a:p>
            <a:r>
              <a:rPr lang="en-US" sz="2000" dirty="0"/>
              <a:t>ERP Onsite Support @ </a:t>
            </a:r>
            <a:r>
              <a:rPr lang="en-US" sz="2000" dirty="0" err="1"/>
              <a:t>Ramco</a:t>
            </a:r>
            <a:r>
              <a:rPr lang="en-US" sz="2000" dirty="0"/>
              <a:t> </a:t>
            </a:r>
            <a:r>
              <a:rPr lang="en-US" sz="2000" dirty="0" smtClean="0"/>
              <a:t>Systems</a:t>
            </a:r>
            <a:endParaRPr lang="en-US" sz="2000" dirty="0"/>
          </a:p>
          <a:p>
            <a:r>
              <a:rPr lang="en-US" sz="2000" dirty="0"/>
              <a:t>DBA @ </a:t>
            </a:r>
            <a:r>
              <a:rPr lang="en-US" sz="2000" dirty="0" err="1"/>
              <a:t>Ramco</a:t>
            </a:r>
            <a:r>
              <a:rPr lang="en-US" sz="2000" dirty="0"/>
              <a:t> </a:t>
            </a:r>
            <a:r>
              <a:rPr lang="en-US" sz="2000" dirty="0" smtClean="0"/>
              <a:t>Systems</a:t>
            </a:r>
          </a:p>
          <a:p>
            <a:r>
              <a:rPr lang="en-US" sz="2000" dirty="0" smtClean="0"/>
              <a:t>Developer </a:t>
            </a:r>
            <a:r>
              <a:rPr lang="en-US" sz="2000" dirty="0"/>
              <a:t>@ </a:t>
            </a:r>
            <a:r>
              <a:rPr lang="en-US" sz="2000" dirty="0" err="1"/>
              <a:t>Ramco</a:t>
            </a:r>
            <a:r>
              <a:rPr lang="en-US" sz="2000" dirty="0"/>
              <a:t> </a:t>
            </a:r>
            <a:r>
              <a:rPr lang="en-US" sz="2000" dirty="0" smtClean="0"/>
              <a:t>Systems</a:t>
            </a:r>
          </a:p>
          <a:p>
            <a:endParaRPr lang="en-US" sz="2000" dirty="0" smtClean="0"/>
          </a:p>
          <a:p>
            <a:r>
              <a:rPr lang="en-US" sz="2000" dirty="0" smtClean="0"/>
              <a:t>Team Blog – </a:t>
            </a:r>
            <a:r>
              <a:rPr lang="en-US" sz="2000" dirty="0" smtClean="0">
                <a:hlinkClick r:id="rId3"/>
              </a:rPr>
              <a:t>http://blogs.msdn.com/SQLServerFAQ</a:t>
            </a:r>
            <a:r>
              <a:rPr lang="en-US" sz="2000" dirty="0" smtClean="0"/>
              <a:t> </a:t>
            </a:r>
          </a:p>
          <a:p>
            <a:r>
              <a:rPr lang="en-US" sz="2000" dirty="0" smtClean="0"/>
              <a:t>Personal Blog – </a:t>
            </a:r>
            <a:r>
              <a:rPr lang="en-US" sz="2000" dirty="0" smtClean="0">
                <a:hlinkClick r:id="rId4"/>
              </a:rPr>
              <a:t>http://SQLServer-Help.com</a:t>
            </a:r>
            <a:r>
              <a:rPr lang="en-US" sz="2000" dirty="0" smtClean="0"/>
              <a:t> </a:t>
            </a:r>
          </a:p>
          <a:p>
            <a:r>
              <a:rPr lang="en-US" sz="2000" dirty="0" smtClean="0"/>
              <a:t>Active Participant in MSDN SQL Forums.</a:t>
            </a:r>
            <a:br>
              <a:rPr lang="en-US" sz="2000" dirty="0" smtClean="0"/>
            </a:br>
            <a:endParaRPr lang="en-US" sz="2000" dirty="0"/>
          </a:p>
        </p:txBody>
      </p:sp>
      <p:pic>
        <p:nvPicPr>
          <p:cNvPr id="12" name="Picture 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16045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additive="base">
                                        <p:cTn id="14"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 calcmode="lin" valueType="num">
                                      <p:cBhvr additive="base">
                                        <p:cTn id="18"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 calcmode="lin" valueType="num">
                                      <p:cBhvr additive="base">
                                        <p:cTn id="22"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 calcmode="lin" valueType="num">
                                      <p:cBhvr additive="base">
                                        <p:cTn id="26"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0">
                                            <p:txEl>
                                              <p:pRg st="4" end="4"/>
                                            </p:txEl>
                                          </p:spTgt>
                                        </p:tgtEl>
                                        <p:attrNameLst>
                                          <p:attrName>style.visibility</p:attrName>
                                        </p:attrNameLst>
                                      </p:cBhvr>
                                      <p:to>
                                        <p:strVal val="visible"/>
                                      </p:to>
                                    </p:set>
                                    <p:anim calcmode="lin" valueType="num">
                                      <p:cBhvr additive="base">
                                        <p:cTn id="30"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 calcmode="lin" valueType="num">
                                      <p:cBhvr additive="base">
                                        <p:cTn id="34"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0">
                                            <p:txEl>
                                              <p:pRg st="7" end="7"/>
                                            </p:txEl>
                                          </p:spTgt>
                                        </p:tgtEl>
                                        <p:attrNameLst>
                                          <p:attrName>style.visibility</p:attrName>
                                        </p:attrNameLst>
                                      </p:cBhvr>
                                      <p:to>
                                        <p:strVal val="visible"/>
                                      </p:to>
                                    </p:set>
                                    <p:anim calcmode="lin" valueType="num">
                                      <p:cBhvr additive="base">
                                        <p:cTn id="38"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0">
                                            <p:txEl>
                                              <p:pRg st="7" end="7"/>
                                            </p:txEl>
                                          </p:spTgt>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0">
                                            <p:txEl>
                                              <p:pRg st="8" end="8"/>
                                            </p:txEl>
                                          </p:spTgt>
                                        </p:tgtEl>
                                        <p:attrNameLst>
                                          <p:attrName>style.visibility</p:attrName>
                                        </p:attrNameLst>
                                      </p:cBhvr>
                                      <p:to>
                                        <p:strVal val="visible"/>
                                      </p:to>
                                    </p:set>
                                    <p:anim calcmode="lin" valueType="num">
                                      <p:cBhvr additive="base">
                                        <p:cTn id="42"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0">
                                            <p:txEl>
                                              <p:pRg st="8" end="8"/>
                                            </p:txEl>
                                          </p:spTgt>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0">
                                            <p:txEl>
                                              <p:pRg st="9" end="9"/>
                                            </p:txEl>
                                          </p:spTgt>
                                        </p:tgtEl>
                                        <p:attrNameLst>
                                          <p:attrName>style.visibility</p:attrName>
                                        </p:attrNameLst>
                                      </p:cBhvr>
                                      <p:to>
                                        <p:strVal val="visible"/>
                                      </p:to>
                                    </p:set>
                                    <p:anim calcmode="lin" valueType="num">
                                      <p:cBhvr additive="base">
                                        <p:cTn id="46" dur="500" fill="hold"/>
                                        <p:tgtEl>
                                          <p:spTgt spid="10">
                                            <p:txEl>
                                              <p:pRg st="9" end="9"/>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10">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2362200"/>
            <a:ext cx="8229601" cy="3790950"/>
          </a:xfrm>
          <a:ln>
            <a:solidFill>
              <a:schemeClr val="accent6">
                <a:lumMod val="75000"/>
              </a:schemeClr>
            </a:solidFill>
          </a:ln>
        </p:spPr>
        <p:txBody>
          <a:bodyPr lIns="36000" rIns="36000">
            <a:noAutofit/>
          </a:bodyPr>
          <a:lstStyle/>
          <a:p>
            <a:pPr algn="just">
              <a:buClr>
                <a:schemeClr val="accent6">
                  <a:lumMod val="75000"/>
                </a:schemeClr>
              </a:buClr>
              <a:buFont typeface="Wingdings" pitchFamily="2" charset="2"/>
              <a:buChar char="Ø"/>
            </a:pPr>
            <a:r>
              <a:rPr lang="en-US" sz="2000" dirty="0" smtClean="0"/>
              <a:t>Why High Availability?</a:t>
            </a:r>
          </a:p>
          <a:p>
            <a:pPr algn="just">
              <a:buClr>
                <a:schemeClr val="accent6">
                  <a:lumMod val="75000"/>
                </a:schemeClr>
              </a:buClr>
              <a:buFont typeface="Wingdings" pitchFamily="2" charset="2"/>
              <a:buChar char="Ø"/>
            </a:pPr>
            <a:r>
              <a:rPr lang="en-US" sz="2000" dirty="0" smtClean="0"/>
              <a:t>The Past… </a:t>
            </a:r>
            <a:r>
              <a:rPr lang="en-US" sz="2000" dirty="0"/>
              <a:t>Q</a:t>
            </a:r>
            <a:r>
              <a:rPr lang="en-US" sz="2000" dirty="0" smtClean="0"/>
              <a:t>uick Recap</a:t>
            </a:r>
          </a:p>
          <a:p>
            <a:pPr lvl="1" algn="just">
              <a:buClr>
                <a:schemeClr val="accent6">
                  <a:lumMod val="75000"/>
                </a:schemeClr>
              </a:buClr>
              <a:buFont typeface="Wingdings" pitchFamily="2" charset="2"/>
              <a:buChar char="Ø"/>
            </a:pPr>
            <a:r>
              <a:rPr lang="en-US" sz="1600" dirty="0" smtClean="0"/>
              <a:t>Log-Shipping</a:t>
            </a:r>
          </a:p>
          <a:p>
            <a:pPr lvl="1" algn="just">
              <a:buClr>
                <a:schemeClr val="accent6">
                  <a:lumMod val="75000"/>
                </a:schemeClr>
              </a:buClr>
              <a:buFont typeface="Wingdings" pitchFamily="2" charset="2"/>
              <a:buChar char="Ø"/>
            </a:pPr>
            <a:r>
              <a:rPr lang="en-US" sz="1600" dirty="0" smtClean="0"/>
              <a:t>Database Mirroring</a:t>
            </a:r>
          </a:p>
          <a:p>
            <a:pPr lvl="1" algn="just">
              <a:buClr>
                <a:schemeClr val="accent6">
                  <a:lumMod val="75000"/>
                </a:schemeClr>
              </a:buClr>
              <a:buFont typeface="Wingdings" pitchFamily="2" charset="2"/>
              <a:buChar char="Ø"/>
            </a:pPr>
            <a:r>
              <a:rPr lang="en-US" sz="1600" dirty="0" smtClean="0"/>
              <a:t>Failover Clustering</a:t>
            </a:r>
          </a:p>
          <a:p>
            <a:pPr lvl="1" algn="just">
              <a:buClr>
                <a:schemeClr val="accent6">
                  <a:lumMod val="75000"/>
                </a:schemeClr>
              </a:buClr>
              <a:buFont typeface="Wingdings" pitchFamily="2" charset="2"/>
              <a:buChar char="Ø"/>
            </a:pPr>
            <a:r>
              <a:rPr lang="en-US" sz="1600" dirty="0" smtClean="0"/>
              <a:t>Replication</a:t>
            </a:r>
          </a:p>
          <a:p>
            <a:pPr lvl="1" algn="just">
              <a:buClr>
                <a:schemeClr val="accent6">
                  <a:lumMod val="75000"/>
                </a:schemeClr>
              </a:buClr>
              <a:buFont typeface="Wingdings" pitchFamily="2" charset="2"/>
              <a:buChar char="Ø"/>
            </a:pPr>
            <a:r>
              <a:rPr lang="en-US" sz="1600" dirty="0" smtClean="0"/>
              <a:t>Database Snapshot</a:t>
            </a:r>
            <a:endParaRPr lang="en-US" sz="1600" dirty="0" smtClean="0"/>
          </a:p>
          <a:p>
            <a:pPr algn="just">
              <a:buClr>
                <a:schemeClr val="accent6">
                  <a:lumMod val="75000"/>
                </a:schemeClr>
              </a:buClr>
              <a:buFont typeface="Wingdings" pitchFamily="2" charset="2"/>
              <a:buChar char="Ø"/>
            </a:pPr>
            <a:r>
              <a:rPr lang="en-US" sz="2000" dirty="0" smtClean="0"/>
              <a:t>The </a:t>
            </a:r>
            <a:r>
              <a:rPr lang="en-US" sz="2000" dirty="0" smtClean="0"/>
              <a:t>Future… </a:t>
            </a:r>
            <a:r>
              <a:rPr lang="en-US" sz="2000" dirty="0"/>
              <a:t>I</a:t>
            </a:r>
            <a:r>
              <a:rPr lang="en-US" sz="2000" dirty="0" smtClean="0"/>
              <a:t>n Depth</a:t>
            </a:r>
          </a:p>
          <a:p>
            <a:pPr lvl="1" algn="just">
              <a:buClr>
                <a:schemeClr val="accent6">
                  <a:lumMod val="75000"/>
                </a:schemeClr>
              </a:buClr>
              <a:buFont typeface="Wingdings" pitchFamily="2" charset="2"/>
              <a:buChar char="Ø"/>
            </a:pPr>
            <a:r>
              <a:rPr lang="en-US" sz="1600" dirty="0" smtClean="0"/>
              <a:t>High Availability and Disaster Recovery Solution in SQL Server “Denali”</a:t>
            </a:r>
          </a:p>
          <a:p>
            <a:pPr lvl="1" algn="just">
              <a:buClr>
                <a:schemeClr val="accent6">
                  <a:lumMod val="75000"/>
                </a:schemeClr>
              </a:buClr>
              <a:buFont typeface="Wingdings" pitchFamily="2" charset="2"/>
              <a:buChar char="Ø"/>
            </a:pPr>
            <a:endParaRPr lang="en-US" sz="1600" dirty="0" smtClean="0"/>
          </a:p>
        </p:txBody>
      </p:sp>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0" name="TextBox 9"/>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S E S S I O N    A G E N D A</a:t>
            </a:r>
            <a:endParaRPr lang="en-US" sz="2400" dirty="0">
              <a:solidFill>
                <a:schemeClr val="accent5"/>
              </a:solidFill>
              <a:latin typeface="Impact" pitchFamily="34" charset="0"/>
            </a:endParaRPr>
          </a:p>
        </p:txBody>
      </p:sp>
      <p:pic>
        <p:nvPicPr>
          <p:cNvPr id="13"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109086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bg/>
                                          </p:spTgt>
                                        </p:tgtEl>
                                        <p:attrNameLst>
                                          <p:attrName>style.visibility</p:attrName>
                                        </p:attrNameLst>
                                      </p:cBhvr>
                                      <p:to>
                                        <p:strVal val="visible"/>
                                      </p:to>
                                    </p:set>
                                    <p:anim calcmode="lin" valueType="num">
                                      <p:cBhvr additive="base">
                                        <p:cTn id="14"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5" dur="500" fill="hold"/>
                                        <p:tgtEl>
                                          <p:spTgt spid="4">
                                            <p:bg/>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 calcmode="lin" valueType="num">
                                      <p:cBhvr additive="base">
                                        <p:cTn id="2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additive="base">
                                        <p:cTn id="2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additive="base">
                                        <p:cTn id="3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3" end="3"/>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 calcmode="lin" valueType="num">
                                      <p:cBhvr additive="base">
                                        <p:cTn id="34"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4">
                                            <p:txEl>
                                              <p:pRg st="4" end="4"/>
                                            </p:txEl>
                                          </p:spTgt>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 calcmode="lin" valueType="num">
                                      <p:cBhvr additive="base">
                                        <p:cTn id="38"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5" end="5"/>
                                            </p:txEl>
                                          </p:spTgt>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 calcmode="lin" valueType="num">
                                      <p:cBhvr additive="base">
                                        <p:cTn id="42"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6" end="6"/>
                                            </p:txEl>
                                          </p:spTgt>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
                                            <p:txEl>
                                              <p:pRg st="7" end="7"/>
                                            </p:txEl>
                                          </p:spTgt>
                                        </p:tgtEl>
                                        <p:attrNameLst>
                                          <p:attrName>style.visibility</p:attrName>
                                        </p:attrNameLst>
                                      </p:cBhvr>
                                      <p:to>
                                        <p:strVal val="visible"/>
                                      </p:to>
                                    </p:set>
                                    <p:anim calcmode="lin" valueType="num">
                                      <p:cBhvr additive="base">
                                        <p:cTn id="46"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4">
                                            <p:txEl>
                                              <p:pRg st="7" end="7"/>
                                            </p:txEl>
                                          </p:spTgt>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 calcmode="lin" valueType="num">
                                      <p:cBhvr additive="base">
                                        <p:cTn id="50"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7754" y="799877"/>
            <a:ext cx="8646787" cy="1028923"/>
            <a:chOff x="247754" y="507256"/>
            <a:chExt cx="8646787" cy="1028923"/>
          </a:xfrm>
        </p:grpSpPr>
        <p:sp>
          <p:nvSpPr>
            <p:cNvPr id="4" name="TextBox 3"/>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7" name="TextBox 6"/>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a:solidFill>
                    <a:schemeClr val="accent5"/>
                  </a:solidFill>
                  <a:latin typeface="Impact" pitchFamily="34" charset="0"/>
                </a:rPr>
                <a:t>28-30  September</a:t>
              </a:r>
              <a:r>
                <a:rPr lang="en-US" sz="2400" dirty="0">
                  <a:solidFill>
                    <a:schemeClr val="bg1">
                      <a:lumMod val="50000"/>
                    </a:schemeClr>
                  </a:solidFill>
                  <a:latin typeface="Impact" pitchFamily="34" charset="0"/>
                </a:rPr>
                <a:t> </a:t>
              </a:r>
              <a:r>
                <a:rPr lang="en-US" sz="2400" dirty="0">
                  <a:solidFill>
                    <a:schemeClr val="accent5"/>
                  </a:solidFill>
                  <a:latin typeface="Impact" pitchFamily="34" charset="0"/>
                </a:rPr>
                <a:t>2011</a:t>
              </a:r>
            </a:p>
          </p:txBody>
        </p:sp>
      </p:grpSp>
      <p:grpSp>
        <p:nvGrpSpPr>
          <p:cNvPr id="3" name="Group 2"/>
          <p:cNvGrpSpPr/>
          <p:nvPr/>
        </p:nvGrpSpPr>
        <p:grpSpPr>
          <a:xfrm>
            <a:off x="-1" y="3829049"/>
            <a:ext cx="9144001" cy="3028951"/>
            <a:chOff x="-1" y="3829049"/>
            <a:chExt cx="9144001" cy="302895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8667" t="33750" r="11333"/>
            <a:stretch/>
          </p:blipFill>
          <p:spPr>
            <a:xfrm flipV="1">
              <a:off x="-1" y="3829049"/>
              <a:ext cx="9144001" cy="3028951"/>
            </a:xfrm>
            <a:prstGeom prst="rect">
              <a:avLst/>
            </a:prstGeom>
          </p:spPr>
        </p:pic>
        <p:pic>
          <p:nvPicPr>
            <p:cNvPr id="10"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grpSp>
      <p:sp>
        <p:nvSpPr>
          <p:cNvPr id="13" name="TextBox 12"/>
          <p:cNvSpPr txBox="1"/>
          <p:nvPr/>
        </p:nvSpPr>
        <p:spPr>
          <a:xfrm>
            <a:off x="533401" y="2595981"/>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Why High Availability?</a:t>
            </a:r>
            <a:endParaRPr lang="en-US" sz="2400" dirty="0">
              <a:solidFill>
                <a:schemeClr val="accent5"/>
              </a:solidFill>
              <a:latin typeface="Impact" pitchFamily="34" charset="0"/>
            </a:endParaRPr>
          </a:p>
        </p:txBody>
      </p:sp>
    </p:spTree>
    <p:extLst>
      <p:ext uri="{BB962C8B-B14F-4D97-AF65-F5344CB8AC3E}">
        <p14:creationId xmlns:p14="http://schemas.microsoft.com/office/powerpoint/2010/main" val="2533480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IN" sz="2400" dirty="0">
                <a:solidFill>
                  <a:schemeClr val="bg1">
                    <a:lumMod val="50000"/>
                  </a:schemeClr>
                </a:solidFill>
                <a:latin typeface="Impact" pitchFamily="34" charset="0"/>
              </a:rPr>
              <a:t>Mission Critical High Availability Solution</a:t>
            </a:r>
            <a:endParaRPr lang="en-US" sz="2400" dirty="0">
              <a:solidFill>
                <a:schemeClr val="accent5"/>
              </a:solidFill>
              <a:latin typeface="Impact" pitchFamily="34" charset="0"/>
            </a:endParaRPr>
          </a:p>
        </p:txBody>
      </p:sp>
      <p:sp>
        <p:nvSpPr>
          <p:cNvPr id="12" name="Slide Number Placeholder 1"/>
          <p:cNvSpPr>
            <a:spLocks noGrp="1"/>
          </p:cNvSpPr>
          <p:nvPr>
            <p:ph type="sldNum" sz="quarter" idx="4294967295"/>
          </p:nvPr>
        </p:nvSpPr>
        <p:spPr>
          <a:xfrm>
            <a:off x="9345613" y="7758745"/>
            <a:ext cx="2843212" cy="365125"/>
          </a:xfrm>
          <a:prstGeom prst="rect">
            <a:avLst/>
          </a:prstGeom>
        </p:spPr>
        <p:txBody>
          <a:bodyPr/>
          <a:lstStyle/>
          <a:p>
            <a:fld id="{40114F66-4ABA-4F5C-B6D2-322B0030C092}" type="slidenum">
              <a:rPr lang="en-US" sz="1600" smtClean="0">
                <a:solidFill>
                  <a:prstClr val="black">
                    <a:tint val="75000"/>
                  </a:prstClr>
                </a:solidFill>
              </a:rPr>
              <a:pPr/>
              <a:t>5</a:t>
            </a:fld>
            <a:endParaRPr lang="en-US" sz="1600">
              <a:solidFill>
                <a:prstClr val="black">
                  <a:tint val="75000"/>
                </a:prstClr>
              </a:solidFill>
            </a:endParaRPr>
          </a:p>
        </p:txBody>
      </p:sp>
      <p:sp>
        <p:nvSpPr>
          <p:cNvPr id="13" name="Rounded Rectangle 12"/>
          <p:cNvSpPr/>
          <p:nvPr/>
        </p:nvSpPr>
        <p:spPr bwMode="auto">
          <a:xfrm>
            <a:off x="230389" y="2362200"/>
            <a:ext cx="1891163" cy="1143000"/>
          </a:xfrm>
          <a:prstGeom prst="round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a:solidFill>
                  <a:schemeClr val="bg1"/>
                </a:solidFill>
              </a:rPr>
              <a:t>Meets mission critical high availability SLA</a:t>
            </a:r>
          </a:p>
        </p:txBody>
      </p:sp>
      <p:sp>
        <p:nvSpPr>
          <p:cNvPr id="14" name="Rounded Rectangle 13"/>
          <p:cNvSpPr/>
          <p:nvPr/>
        </p:nvSpPr>
        <p:spPr bwMode="auto">
          <a:xfrm>
            <a:off x="2362200" y="2362200"/>
            <a:ext cx="2145647" cy="1128623"/>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a:solidFill>
                  <a:schemeClr val="bg1"/>
                </a:solidFill>
              </a:rPr>
              <a:t>Integrated</a:t>
            </a:r>
          </a:p>
        </p:txBody>
      </p:sp>
      <p:sp>
        <p:nvSpPr>
          <p:cNvPr id="15" name="Rounded Rectangle 14"/>
          <p:cNvSpPr/>
          <p:nvPr/>
        </p:nvSpPr>
        <p:spPr bwMode="auto">
          <a:xfrm>
            <a:off x="6801062" y="2362200"/>
            <a:ext cx="1856849" cy="114300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a:solidFill>
                  <a:schemeClr val="bg1"/>
                </a:solidFill>
              </a:rPr>
              <a:t>Efficient</a:t>
            </a:r>
          </a:p>
        </p:txBody>
      </p:sp>
      <p:sp>
        <p:nvSpPr>
          <p:cNvPr id="16" name="Rounded Rectangle 15"/>
          <p:cNvSpPr/>
          <p:nvPr/>
        </p:nvSpPr>
        <p:spPr bwMode="auto">
          <a:xfrm>
            <a:off x="4664849" y="2362200"/>
            <a:ext cx="1964551" cy="1143000"/>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a:solidFill>
                  <a:schemeClr val="bg1"/>
                </a:solidFill>
              </a:rPr>
              <a:t>Flexible</a:t>
            </a:r>
          </a:p>
        </p:txBody>
      </p:sp>
      <p:sp>
        <p:nvSpPr>
          <p:cNvPr id="17" name="TextBox 16"/>
          <p:cNvSpPr txBox="1"/>
          <p:nvPr/>
        </p:nvSpPr>
        <p:spPr>
          <a:xfrm>
            <a:off x="247754" y="3793464"/>
            <a:ext cx="1422312" cy="2215991"/>
          </a:xfrm>
          <a:prstGeom prst="rect">
            <a:avLst/>
          </a:prstGeom>
          <a:noFill/>
        </p:spPr>
        <p:txBody>
          <a:bodyPr wrap="none" lIns="0" tIns="0" rIns="0" bIns="0" rtlCol="0">
            <a:spAutoFit/>
          </a:bodyPr>
          <a:lstStyle/>
          <a:p>
            <a:pPr algn="ctr"/>
            <a:r>
              <a:rPr lang="en-US" sz="1600" dirty="0" smtClean="0">
                <a:gradFill>
                  <a:gsLst>
                    <a:gs pos="0">
                      <a:schemeClr val="tx1"/>
                    </a:gs>
                    <a:gs pos="86000">
                      <a:schemeClr val="tx1"/>
                    </a:gs>
                  </a:gsLst>
                  <a:lin ang="5400000" scaled="0"/>
                </a:gradFill>
              </a:rPr>
              <a:t>RPO and RTO </a:t>
            </a:r>
          </a:p>
          <a:p>
            <a:pPr algn="ctr"/>
            <a:r>
              <a:rPr lang="en-US" sz="1600" dirty="0" smtClean="0">
                <a:gradFill>
                  <a:gsLst>
                    <a:gs pos="0">
                      <a:schemeClr val="tx1"/>
                    </a:gs>
                    <a:gs pos="86000">
                      <a:schemeClr val="tx1"/>
                    </a:gs>
                  </a:gsLst>
                  <a:lin ang="5400000" scaled="0"/>
                </a:gradFill>
              </a:rPr>
              <a:t>requirements</a:t>
            </a:r>
          </a:p>
          <a:p>
            <a:pPr algn="ctr"/>
            <a:endParaRPr lang="en-US" sz="1600" dirty="0">
              <a:gradFill>
                <a:gsLst>
                  <a:gs pos="0">
                    <a:schemeClr val="tx1"/>
                  </a:gs>
                  <a:gs pos="86000">
                    <a:schemeClr val="tx1"/>
                  </a:gs>
                </a:gsLst>
                <a:lin ang="5400000" scaled="0"/>
              </a:gradFill>
            </a:endParaRPr>
          </a:p>
          <a:p>
            <a:pPr algn="ctr"/>
            <a:r>
              <a:rPr lang="en-US" sz="1600" dirty="0" smtClean="0">
                <a:gradFill>
                  <a:gsLst>
                    <a:gs pos="0">
                      <a:schemeClr val="tx1"/>
                    </a:gs>
                    <a:gs pos="86000">
                      <a:schemeClr val="tx1"/>
                    </a:gs>
                  </a:gsLst>
                  <a:lin ang="5400000" scaled="0"/>
                </a:gradFill>
              </a:rPr>
              <a:t>Planned and </a:t>
            </a:r>
            <a:br>
              <a:rPr lang="en-US" sz="1600" dirty="0" smtClean="0">
                <a:gradFill>
                  <a:gsLst>
                    <a:gs pos="0">
                      <a:schemeClr val="tx1"/>
                    </a:gs>
                    <a:gs pos="86000">
                      <a:schemeClr val="tx1"/>
                    </a:gs>
                  </a:gsLst>
                  <a:lin ang="5400000" scaled="0"/>
                </a:gradFill>
              </a:rPr>
            </a:br>
            <a:r>
              <a:rPr lang="en-US" sz="1600" dirty="0" smtClean="0">
                <a:gradFill>
                  <a:gsLst>
                    <a:gs pos="0">
                      <a:schemeClr val="tx1"/>
                    </a:gs>
                    <a:gs pos="86000">
                      <a:schemeClr val="tx1"/>
                    </a:gs>
                  </a:gsLst>
                  <a:lin ang="5400000" scaled="0"/>
                </a:gradFill>
              </a:rPr>
              <a:t>unplanned </a:t>
            </a:r>
          </a:p>
          <a:p>
            <a:pPr algn="ctr"/>
            <a:r>
              <a:rPr lang="en-US" sz="1600" dirty="0" smtClean="0">
                <a:gradFill>
                  <a:gsLst>
                    <a:gs pos="0">
                      <a:schemeClr val="tx1"/>
                    </a:gs>
                    <a:gs pos="86000">
                      <a:schemeClr val="tx1"/>
                    </a:gs>
                  </a:gsLst>
                  <a:lin ang="5400000" scaled="0"/>
                </a:gradFill>
              </a:rPr>
              <a:t>downtime</a:t>
            </a:r>
          </a:p>
          <a:p>
            <a:pPr algn="ctr"/>
            <a:endParaRPr lang="en-US" sz="1600" dirty="0">
              <a:gradFill>
                <a:gsLst>
                  <a:gs pos="0">
                    <a:schemeClr val="tx1"/>
                  </a:gs>
                  <a:gs pos="86000">
                    <a:schemeClr val="tx1"/>
                  </a:gs>
                </a:gsLst>
                <a:lin ang="5400000" scaled="0"/>
              </a:gradFill>
            </a:endParaRPr>
          </a:p>
          <a:p>
            <a:pPr algn="ctr"/>
            <a:r>
              <a:rPr lang="en-US" sz="1600" dirty="0" smtClean="0">
                <a:gradFill>
                  <a:gsLst>
                    <a:gs pos="0">
                      <a:schemeClr val="tx1"/>
                    </a:gs>
                    <a:gs pos="86000">
                      <a:schemeClr val="tx1"/>
                    </a:gs>
                  </a:gsLst>
                  <a:lin ang="5400000" scaled="0"/>
                </a:gradFill>
              </a:rPr>
              <a:t>Local HA and</a:t>
            </a:r>
          </a:p>
          <a:p>
            <a:pPr algn="ctr"/>
            <a:r>
              <a:rPr lang="en-US" sz="1600" dirty="0" smtClean="0">
                <a:gradFill>
                  <a:gsLst>
                    <a:gs pos="0">
                      <a:schemeClr val="tx1"/>
                    </a:gs>
                    <a:gs pos="86000">
                      <a:schemeClr val="tx1"/>
                    </a:gs>
                  </a:gsLst>
                  <a:lin ang="5400000" scaled="0"/>
                </a:gradFill>
              </a:rPr>
              <a:t>disaster recovery</a:t>
            </a:r>
          </a:p>
        </p:txBody>
      </p:sp>
      <p:sp>
        <p:nvSpPr>
          <p:cNvPr id="18" name="TextBox 17"/>
          <p:cNvSpPr txBox="1"/>
          <p:nvPr/>
        </p:nvSpPr>
        <p:spPr>
          <a:xfrm>
            <a:off x="2300409" y="3793464"/>
            <a:ext cx="1652697" cy="1969770"/>
          </a:xfrm>
          <a:prstGeom prst="rect">
            <a:avLst/>
          </a:prstGeom>
          <a:noFill/>
        </p:spPr>
        <p:txBody>
          <a:bodyPr wrap="none" lIns="0" tIns="0" rIns="0" bIns="0" rtlCol="0">
            <a:spAutoFit/>
          </a:bodyPr>
          <a:lstStyle/>
          <a:p>
            <a:pPr algn="ctr"/>
            <a:r>
              <a:rPr lang="en-US" sz="1600" dirty="0" smtClean="0">
                <a:gradFill>
                  <a:gsLst>
                    <a:gs pos="0">
                      <a:schemeClr val="tx1"/>
                    </a:gs>
                    <a:gs pos="86000">
                      <a:schemeClr val="tx1"/>
                    </a:gs>
                  </a:gsLst>
                  <a:lin ang="5400000" scaled="0"/>
                </a:gradFill>
              </a:rPr>
              <a:t>A unified, simplified</a:t>
            </a:r>
          </a:p>
          <a:p>
            <a:pPr algn="ctr"/>
            <a:r>
              <a:rPr lang="en-US" sz="1600" dirty="0">
                <a:gradFill>
                  <a:gsLst>
                    <a:gs pos="0">
                      <a:schemeClr val="tx1"/>
                    </a:gs>
                    <a:gs pos="86000">
                      <a:schemeClr val="tx1"/>
                    </a:gs>
                  </a:gsLst>
                  <a:lin ang="5400000" scaled="0"/>
                </a:gradFill>
              </a:rPr>
              <a:t>s</a:t>
            </a:r>
            <a:r>
              <a:rPr lang="en-US" sz="1600" dirty="0" smtClean="0">
                <a:gradFill>
                  <a:gsLst>
                    <a:gs pos="0">
                      <a:schemeClr val="tx1"/>
                    </a:gs>
                    <a:gs pos="86000">
                      <a:schemeClr val="tx1"/>
                    </a:gs>
                  </a:gsLst>
                  <a:lin ang="5400000" scaled="0"/>
                </a:gradFill>
              </a:rPr>
              <a:t>olution</a:t>
            </a:r>
          </a:p>
          <a:p>
            <a:pPr algn="ctr"/>
            <a:endParaRPr lang="en-US" sz="1600" dirty="0">
              <a:gradFill>
                <a:gsLst>
                  <a:gs pos="0">
                    <a:schemeClr val="tx1"/>
                  </a:gs>
                  <a:gs pos="86000">
                    <a:schemeClr val="tx1"/>
                  </a:gs>
                </a:gsLst>
                <a:lin ang="5400000" scaled="0"/>
              </a:gradFill>
            </a:endParaRPr>
          </a:p>
          <a:p>
            <a:pPr algn="ctr"/>
            <a:r>
              <a:rPr lang="en-US" sz="1600" dirty="0" smtClean="0">
                <a:gradFill>
                  <a:gsLst>
                    <a:gs pos="0">
                      <a:schemeClr val="tx1"/>
                    </a:gs>
                    <a:gs pos="86000">
                      <a:schemeClr val="tx1"/>
                    </a:gs>
                  </a:gsLst>
                  <a:lin ang="5400000" scaled="0"/>
                </a:gradFill>
              </a:rPr>
              <a:t>Easy to deploy and</a:t>
            </a:r>
          </a:p>
          <a:p>
            <a:pPr algn="ctr"/>
            <a:r>
              <a:rPr lang="en-US" sz="1600" dirty="0" smtClean="0">
                <a:gradFill>
                  <a:gsLst>
                    <a:gs pos="0">
                      <a:schemeClr val="tx1"/>
                    </a:gs>
                    <a:gs pos="86000">
                      <a:schemeClr val="tx1"/>
                    </a:gs>
                  </a:gsLst>
                  <a:lin ang="5400000" scaled="0"/>
                </a:gradFill>
              </a:rPr>
              <a:t>Manage</a:t>
            </a:r>
          </a:p>
          <a:p>
            <a:endParaRPr lang="en-US" sz="1600" dirty="0">
              <a:gradFill>
                <a:gsLst>
                  <a:gs pos="0">
                    <a:schemeClr val="tx1"/>
                  </a:gs>
                  <a:gs pos="86000">
                    <a:schemeClr val="tx1"/>
                  </a:gs>
                </a:gsLst>
                <a:lin ang="5400000" scaled="0"/>
              </a:gradFill>
            </a:endParaRPr>
          </a:p>
          <a:p>
            <a:endParaRPr lang="en-US" sz="1600" dirty="0" smtClean="0">
              <a:gradFill>
                <a:gsLst>
                  <a:gs pos="0">
                    <a:schemeClr val="tx1"/>
                  </a:gs>
                  <a:gs pos="86000">
                    <a:schemeClr val="tx1"/>
                  </a:gs>
                </a:gsLst>
                <a:lin ang="5400000" scaled="0"/>
              </a:gradFill>
            </a:endParaRPr>
          </a:p>
          <a:p>
            <a:endParaRPr lang="en-US" sz="1600" dirty="0" smtClean="0">
              <a:gradFill>
                <a:gsLst>
                  <a:gs pos="0">
                    <a:schemeClr val="tx1"/>
                  </a:gs>
                  <a:gs pos="86000">
                    <a:schemeClr val="tx1"/>
                  </a:gs>
                </a:gsLst>
                <a:lin ang="5400000" scaled="0"/>
              </a:gradFill>
            </a:endParaRPr>
          </a:p>
        </p:txBody>
      </p:sp>
      <p:sp>
        <p:nvSpPr>
          <p:cNvPr id="19" name="TextBox 18"/>
          <p:cNvSpPr txBox="1"/>
          <p:nvPr/>
        </p:nvSpPr>
        <p:spPr>
          <a:xfrm>
            <a:off x="6619773" y="3793464"/>
            <a:ext cx="2219427" cy="1477328"/>
          </a:xfrm>
          <a:prstGeom prst="rect">
            <a:avLst/>
          </a:prstGeom>
          <a:noFill/>
        </p:spPr>
        <p:txBody>
          <a:bodyPr wrap="square" lIns="0" tIns="0" rIns="0" bIns="0" rtlCol="0">
            <a:spAutoFit/>
          </a:bodyPr>
          <a:lstStyle/>
          <a:p>
            <a:pPr algn="ctr"/>
            <a:r>
              <a:rPr lang="en-US" sz="1600" dirty="0" smtClean="0">
                <a:gradFill>
                  <a:gsLst>
                    <a:gs pos="0">
                      <a:schemeClr val="tx1"/>
                    </a:gs>
                    <a:gs pos="86000">
                      <a:schemeClr val="tx1"/>
                    </a:gs>
                  </a:gsLst>
                  <a:lin ang="5400000" scaled="0"/>
                </a:gradFill>
              </a:rPr>
              <a:t>Cost Effective</a:t>
            </a:r>
          </a:p>
          <a:p>
            <a:pPr algn="ctr"/>
            <a:r>
              <a:rPr lang="en-US" sz="1600" dirty="0" smtClean="0">
                <a:gradFill>
                  <a:gsLst>
                    <a:gs pos="0">
                      <a:schemeClr val="tx1"/>
                    </a:gs>
                    <a:gs pos="86000">
                      <a:schemeClr val="tx1"/>
                    </a:gs>
                  </a:gsLst>
                  <a:lin ang="5400000" scaled="0"/>
                </a:gradFill>
              </a:rPr>
              <a:t>HA hardware </a:t>
            </a:r>
          </a:p>
          <a:p>
            <a:pPr algn="ctr"/>
            <a:r>
              <a:rPr lang="en-US" sz="1600" dirty="0" smtClean="0">
                <a:gradFill>
                  <a:gsLst>
                    <a:gs pos="0">
                      <a:schemeClr val="tx1"/>
                    </a:gs>
                    <a:gs pos="86000">
                      <a:schemeClr val="tx1"/>
                    </a:gs>
                  </a:gsLst>
                  <a:lin ang="5400000" scaled="0"/>
                </a:gradFill>
              </a:rPr>
              <a:t>Utilization</a:t>
            </a:r>
            <a:endParaRPr lang="en-US" sz="1600" dirty="0">
              <a:gradFill>
                <a:gsLst>
                  <a:gs pos="0">
                    <a:schemeClr val="tx1"/>
                  </a:gs>
                  <a:gs pos="86000">
                    <a:schemeClr val="tx1"/>
                  </a:gs>
                </a:gsLst>
                <a:lin ang="5400000" scaled="0"/>
              </a:gradFill>
            </a:endParaRPr>
          </a:p>
          <a:p>
            <a:pPr algn="ctr"/>
            <a:r>
              <a:rPr lang="en-US" sz="1600" dirty="0" smtClean="0">
                <a:gradFill>
                  <a:gsLst>
                    <a:gs pos="0">
                      <a:schemeClr val="tx1"/>
                    </a:gs>
                    <a:gs pos="86000">
                      <a:schemeClr val="tx1"/>
                    </a:gs>
                  </a:gsLst>
                  <a:lin ang="5400000" scaled="0"/>
                </a:gradFill>
              </a:rPr>
              <a:t>No idle systems</a:t>
            </a:r>
          </a:p>
          <a:p>
            <a:pPr algn="ctr"/>
            <a:endParaRPr lang="en-US" sz="1600" dirty="0" smtClean="0">
              <a:gradFill>
                <a:gsLst>
                  <a:gs pos="0">
                    <a:schemeClr val="tx1"/>
                  </a:gs>
                  <a:gs pos="86000">
                    <a:schemeClr val="tx1"/>
                  </a:gs>
                </a:gsLst>
                <a:lin ang="5400000" scaled="0"/>
              </a:gradFill>
            </a:endParaRPr>
          </a:p>
          <a:p>
            <a:pPr algn="ctr"/>
            <a:r>
              <a:rPr lang="en-US" sz="1600" dirty="0" smtClean="0">
                <a:gradFill>
                  <a:gsLst>
                    <a:gs pos="0">
                      <a:schemeClr val="tx1"/>
                    </a:gs>
                    <a:gs pos="86000">
                      <a:schemeClr val="tx1"/>
                    </a:gs>
                  </a:gsLst>
                  <a:lin ang="5400000" scaled="0"/>
                </a:gradFill>
              </a:rPr>
              <a:t>Improve IT efficiency</a:t>
            </a:r>
          </a:p>
        </p:txBody>
      </p:sp>
      <p:sp>
        <p:nvSpPr>
          <p:cNvPr id="20" name="TextBox 19"/>
          <p:cNvSpPr txBox="1"/>
          <p:nvPr/>
        </p:nvSpPr>
        <p:spPr>
          <a:xfrm>
            <a:off x="4319663" y="3793464"/>
            <a:ext cx="2350119" cy="1723549"/>
          </a:xfrm>
          <a:prstGeom prst="rect">
            <a:avLst/>
          </a:prstGeom>
          <a:noFill/>
        </p:spPr>
        <p:txBody>
          <a:bodyPr wrap="square" lIns="0" tIns="0" rIns="0" bIns="0" rtlCol="0">
            <a:spAutoFit/>
          </a:bodyPr>
          <a:lstStyle/>
          <a:p>
            <a:pPr algn="ctr"/>
            <a:r>
              <a:rPr lang="en-US" sz="1600" dirty="0" smtClean="0">
                <a:gradFill>
                  <a:gsLst>
                    <a:gs pos="0">
                      <a:schemeClr val="tx1"/>
                    </a:gs>
                    <a:gs pos="86000">
                      <a:schemeClr val="tx1"/>
                    </a:gs>
                  </a:gsLst>
                  <a:lin ang="5400000" scaled="0"/>
                </a:gradFill>
              </a:rPr>
              <a:t>Reuse existing </a:t>
            </a:r>
          </a:p>
          <a:p>
            <a:pPr algn="ctr"/>
            <a:r>
              <a:rPr lang="en-US" sz="1600" dirty="0" smtClean="0">
                <a:gradFill>
                  <a:gsLst>
                    <a:gs pos="0">
                      <a:schemeClr val="tx1"/>
                    </a:gs>
                    <a:gs pos="86000">
                      <a:schemeClr val="tx1"/>
                    </a:gs>
                  </a:gsLst>
                  <a:lin ang="5400000" scaled="0"/>
                </a:gradFill>
              </a:rPr>
              <a:t>investment</a:t>
            </a:r>
          </a:p>
          <a:p>
            <a:pPr algn="ctr"/>
            <a:endParaRPr lang="en-US" sz="1600" dirty="0">
              <a:gradFill>
                <a:gsLst>
                  <a:gs pos="0">
                    <a:schemeClr val="tx1"/>
                  </a:gs>
                  <a:gs pos="86000">
                    <a:schemeClr val="tx1"/>
                  </a:gs>
                </a:gsLst>
                <a:lin ang="5400000" scaled="0"/>
              </a:gradFill>
            </a:endParaRPr>
          </a:p>
          <a:p>
            <a:pPr algn="ctr"/>
            <a:r>
              <a:rPr lang="en-US" sz="1600" dirty="0" smtClean="0">
                <a:gradFill>
                  <a:gsLst>
                    <a:gs pos="0">
                      <a:schemeClr val="tx1"/>
                    </a:gs>
                    <a:gs pos="86000">
                      <a:schemeClr val="tx1"/>
                    </a:gs>
                  </a:gsLst>
                  <a:lin ang="5400000" scaled="0"/>
                </a:gradFill>
              </a:rPr>
              <a:t>SAN vs.. DAS </a:t>
            </a:r>
          </a:p>
          <a:p>
            <a:pPr algn="ctr"/>
            <a:r>
              <a:rPr lang="en-US" sz="1600" dirty="0" smtClean="0">
                <a:gradFill>
                  <a:gsLst>
                    <a:gs pos="0">
                      <a:schemeClr val="tx1"/>
                    </a:gs>
                    <a:gs pos="86000">
                      <a:schemeClr val="tx1"/>
                    </a:gs>
                  </a:gsLst>
                  <a:lin ang="5400000" scaled="0"/>
                </a:gradFill>
              </a:rPr>
              <a:t>environments</a:t>
            </a:r>
          </a:p>
          <a:p>
            <a:pPr algn="ctr"/>
            <a:endParaRPr lang="en-US" sz="1600" dirty="0">
              <a:gradFill>
                <a:gsLst>
                  <a:gs pos="0">
                    <a:schemeClr val="tx1"/>
                  </a:gs>
                  <a:gs pos="86000">
                    <a:schemeClr val="tx1"/>
                  </a:gs>
                </a:gsLst>
                <a:lin ang="5400000" scaled="0"/>
              </a:gradFill>
            </a:endParaRPr>
          </a:p>
          <a:p>
            <a:pPr algn="ctr"/>
            <a:endParaRPr lang="en-US" sz="1600" dirty="0" smtClean="0">
              <a:gradFill>
                <a:gsLst>
                  <a:gs pos="0">
                    <a:schemeClr val="tx1"/>
                  </a:gs>
                  <a:gs pos="86000">
                    <a:schemeClr val="tx1"/>
                  </a:gs>
                </a:gsLst>
                <a:lin ang="5400000" scaled="0"/>
              </a:gradFill>
            </a:endParaRPr>
          </a:p>
        </p:txBody>
      </p:sp>
      <p:pic>
        <p:nvPicPr>
          <p:cNvPr id="21"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325415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par>
                                <p:cTn id="30" presetID="2" presetClass="entr" presetSubtype="4"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par>
                                <p:cTn id="40" presetID="1"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4" grpId="0" animBg="1"/>
      <p:bldP spid="15" grpId="0" animBg="1"/>
      <p:bldP spid="16" grpId="0" animBg="1"/>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7754" y="799877"/>
            <a:ext cx="8646787" cy="1028923"/>
            <a:chOff x="247754" y="507256"/>
            <a:chExt cx="8646787" cy="1028923"/>
          </a:xfrm>
        </p:grpSpPr>
        <p:sp>
          <p:nvSpPr>
            <p:cNvPr id="4" name="TextBox 3"/>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7" name="TextBox 6"/>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a:solidFill>
                    <a:schemeClr val="accent5"/>
                  </a:solidFill>
                  <a:latin typeface="Impact" pitchFamily="34" charset="0"/>
                </a:rPr>
                <a:t>28-30  September</a:t>
              </a:r>
              <a:r>
                <a:rPr lang="en-US" sz="2400" dirty="0">
                  <a:solidFill>
                    <a:schemeClr val="bg1">
                      <a:lumMod val="50000"/>
                    </a:schemeClr>
                  </a:solidFill>
                  <a:latin typeface="Impact" pitchFamily="34" charset="0"/>
                </a:rPr>
                <a:t> </a:t>
              </a:r>
              <a:r>
                <a:rPr lang="en-US" sz="2400" dirty="0">
                  <a:solidFill>
                    <a:schemeClr val="accent5"/>
                  </a:solidFill>
                  <a:latin typeface="Impact" pitchFamily="34" charset="0"/>
                </a:rPr>
                <a:t>2011</a:t>
              </a:r>
            </a:p>
          </p:txBody>
        </p:sp>
      </p:grpSp>
      <p:grpSp>
        <p:nvGrpSpPr>
          <p:cNvPr id="3" name="Group 2"/>
          <p:cNvGrpSpPr/>
          <p:nvPr/>
        </p:nvGrpSpPr>
        <p:grpSpPr>
          <a:xfrm>
            <a:off x="-1" y="3829049"/>
            <a:ext cx="9144001" cy="3028951"/>
            <a:chOff x="-1" y="3829049"/>
            <a:chExt cx="9144001" cy="302895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8667" t="33750" r="11333"/>
            <a:stretch/>
          </p:blipFill>
          <p:spPr>
            <a:xfrm flipV="1">
              <a:off x="-1" y="3829049"/>
              <a:ext cx="9144001" cy="3028951"/>
            </a:xfrm>
            <a:prstGeom prst="rect">
              <a:avLst/>
            </a:prstGeom>
          </p:spPr>
        </p:pic>
        <p:pic>
          <p:nvPicPr>
            <p:cNvPr id="10"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grpSp>
      <p:sp>
        <p:nvSpPr>
          <p:cNvPr id="13" name="TextBox 12"/>
          <p:cNvSpPr txBox="1"/>
          <p:nvPr/>
        </p:nvSpPr>
        <p:spPr>
          <a:xfrm>
            <a:off x="533401" y="2595981"/>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High Availability Solutions… </a:t>
            </a:r>
            <a:r>
              <a:rPr lang="en-US" sz="2400" dirty="0">
                <a:solidFill>
                  <a:schemeClr val="bg1">
                    <a:lumMod val="50000"/>
                  </a:schemeClr>
                </a:solidFill>
                <a:latin typeface="Impact" pitchFamily="34" charset="0"/>
              </a:rPr>
              <a:t>T</a:t>
            </a:r>
            <a:r>
              <a:rPr lang="en-US" sz="2400" dirty="0" smtClean="0">
                <a:solidFill>
                  <a:schemeClr val="bg1">
                    <a:lumMod val="50000"/>
                  </a:schemeClr>
                </a:solidFill>
                <a:latin typeface="Impact" pitchFamily="34" charset="0"/>
              </a:rPr>
              <a:t>he past !</a:t>
            </a:r>
            <a:endParaRPr lang="en-US" sz="2400" dirty="0">
              <a:solidFill>
                <a:schemeClr val="accent5"/>
              </a:solidFill>
              <a:latin typeface="Impact" pitchFamily="34" charset="0"/>
            </a:endParaRPr>
          </a:p>
        </p:txBody>
      </p:sp>
    </p:spTree>
    <p:extLst>
      <p:ext uri="{BB962C8B-B14F-4D97-AF65-F5344CB8AC3E}">
        <p14:creationId xmlns:p14="http://schemas.microsoft.com/office/powerpoint/2010/main" val="487033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L O G – S H I P </a:t>
            </a:r>
            <a:r>
              <a:rPr lang="en-US" sz="2400" dirty="0" err="1" smtClean="0">
                <a:solidFill>
                  <a:schemeClr val="bg1">
                    <a:lumMod val="50000"/>
                  </a:schemeClr>
                </a:solidFill>
                <a:latin typeface="Impact" pitchFamily="34" charset="0"/>
              </a:rPr>
              <a:t>P</a:t>
            </a:r>
            <a:r>
              <a:rPr lang="en-US" sz="2400" dirty="0" smtClean="0">
                <a:solidFill>
                  <a:schemeClr val="bg1">
                    <a:lumMod val="50000"/>
                  </a:schemeClr>
                </a:solidFill>
                <a:latin typeface="Impact" pitchFamily="34" charset="0"/>
              </a:rPr>
              <a:t> I N G</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1828800"/>
          </a:xfrm>
        </p:spPr>
        <p:txBody>
          <a:bodyPr>
            <a:noAutofit/>
          </a:bodyPr>
          <a:lstStyle/>
          <a:p>
            <a:endParaRPr lang="en-IN" sz="1600" dirty="0"/>
          </a:p>
        </p:txBody>
      </p:sp>
      <p:pic>
        <p:nvPicPr>
          <p:cNvPr id="18"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pic>
        <p:nvPicPr>
          <p:cNvPr id="19" name="Picture 3" descr="C:\Users\blakhani\AppData\Local\Microsoft\Windows\Temporary Internet Files\Content.IE5\JHHYTWJJ\MC90007125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68851" y="2565405"/>
            <a:ext cx="2996697" cy="1727191"/>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3"/>
          <p:cNvGrpSpPr>
            <a:grpSpLocks/>
          </p:cNvGrpSpPr>
          <p:nvPr/>
        </p:nvGrpSpPr>
        <p:grpSpPr bwMode="auto">
          <a:xfrm>
            <a:off x="609600" y="2362200"/>
            <a:ext cx="5867400" cy="4419600"/>
            <a:chOff x="816" y="864"/>
            <a:chExt cx="3696" cy="2784"/>
          </a:xfrm>
        </p:grpSpPr>
        <p:sp>
          <p:nvSpPr>
            <p:cNvPr id="21" name="Rectangle 4"/>
            <p:cNvSpPr>
              <a:spLocks noChangeArrowheads="1"/>
            </p:cNvSpPr>
            <p:nvPr/>
          </p:nvSpPr>
          <p:spPr bwMode="auto">
            <a:xfrm>
              <a:off x="3552" y="864"/>
              <a:ext cx="960" cy="2784"/>
            </a:xfrm>
            <a:prstGeom prst="rect">
              <a:avLst/>
            </a:prstGeom>
            <a:solidFill>
              <a:schemeClr val="accent5"/>
            </a:solidFill>
            <a:ln w="9525">
              <a:solidFill>
                <a:schemeClr val="tx1"/>
              </a:solidFill>
              <a:miter lim="800000"/>
              <a:headEnd/>
              <a:tailEnd/>
            </a:ln>
            <a:effectLst/>
          </p:spPr>
          <p:txBody>
            <a:bodyPr wrap="none" anchor="ctr"/>
            <a:lstStyle/>
            <a:p>
              <a:pPr>
                <a:defRPr/>
              </a:pPr>
              <a:endParaRPr lang="en-US">
                <a:solidFill>
                  <a:srgbClr val="000000"/>
                </a:solidFill>
                <a:latin typeface="Microsoft Sans Serif" pitchFamily="34" charset="0"/>
                <a:cs typeface="Microsoft Sans Serif" pitchFamily="34" charset="0"/>
              </a:endParaRPr>
            </a:p>
          </p:txBody>
        </p:sp>
        <p:sp>
          <p:nvSpPr>
            <p:cNvPr id="22" name="Line 5"/>
            <p:cNvSpPr>
              <a:spLocks noChangeShapeType="1"/>
            </p:cNvSpPr>
            <p:nvPr/>
          </p:nvSpPr>
          <p:spPr bwMode="auto">
            <a:xfrm flipH="1">
              <a:off x="2304" y="2544"/>
              <a:ext cx="1728" cy="733"/>
            </a:xfrm>
            <a:prstGeom prst="line">
              <a:avLst/>
            </a:prstGeom>
            <a:noFill/>
            <a:ln w="25400">
              <a:solidFill>
                <a:schemeClr val="tx1"/>
              </a:solidFill>
              <a:prstDash val="dash"/>
              <a:round/>
              <a:headEnd/>
              <a:tailEnd type="arrow" w="med" len="med"/>
            </a:ln>
          </p:spPr>
          <p:txBody>
            <a:bodyPr/>
            <a:lstStyle/>
            <a:p>
              <a:endParaRPr lang="en-US"/>
            </a:p>
          </p:txBody>
        </p:sp>
        <p:sp>
          <p:nvSpPr>
            <p:cNvPr id="23" name="Line 6"/>
            <p:cNvSpPr>
              <a:spLocks noChangeShapeType="1"/>
            </p:cNvSpPr>
            <p:nvPr/>
          </p:nvSpPr>
          <p:spPr bwMode="auto">
            <a:xfrm>
              <a:off x="1344" y="2064"/>
              <a:ext cx="2400" cy="120"/>
            </a:xfrm>
            <a:prstGeom prst="line">
              <a:avLst/>
            </a:prstGeom>
            <a:noFill/>
            <a:ln w="25400">
              <a:solidFill>
                <a:schemeClr val="tx1"/>
              </a:solidFill>
              <a:round/>
              <a:headEnd/>
              <a:tailEnd type="triangle" w="med" len="med"/>
            </a:ln>
          </p:spPr>
          <p:txBody>
            <a:bodyPr/>
            <a:lstStyle/>
            <a:p>
              <a:endParaRPr lang="en-US"/>
            </a:p>
          </p:txBody>
        </p:sp>
        <p:sp>
          <p:nvSpPr>
            <p:cNvPr id="24" name="AutoShape 7"/>
            <p:cNvSpPr>
              <a:spLocks noChangeArrowheads="1"/>
            </p:cNvSpPr>
            <p:nvPr/>
          </p:nvSpPr>
          <p:spPr bwMode="auto">
            <a:xfrm>
              <a:off x="3744" y="2688"/>
              <a:ext cx="528" cy="720"/>
            </a:xfrm>
            <a:prstGeom prst="can">
              <a:avLst>
                <a:gd name="adj" fmla="val 34091"/>
              </a:avLst>
            </a:prstGeom>
            <a:solidFill>
              <a:srgbClr val="00B0F0"/>
            </a:solidFill>
            <a:ln w="9525">
              <a:solidFill>
                <a:schemeClr val="tx1"/>
              </a:solidFill>
              <a:round/>
              <a:headEnd/>
              <a:tailEnd/>
            </a:ln>
          </p:spPr>
          <p:txBody>
            <a:bodyPr wrap="none" anchor="ctr"/>
            <a:lstStyle/>
            <a:p>
              <a:endParaRPr lang="en-US">
                <a:solidFill>
                  <a:srgbClr val="000000"/>
                </a:solidFill>
                <a:latin typeface="Microsoft Sans Serif" pitchFamily="34" charset="0"/>
                <a:cs typeface="Microsoft Sans Serif" pitchFamily="34" charset="0"/>
              </a:endParaRPr>
            </a:p>
          </p:txBody>
        </p:sp>
        <p:sp>
          <p:nvSpPr>
            <p:cNvPr id="25" name="AutoShape 8"/>
            <p:cNvSpPr>
              <a:spLocks noChangeArrowheads="1"/>
            </p:cNvSpPr>
            <p:nvPr/>
          </p:nvSpPr>
          <p:spPr bwMode="auto">
            <a:xfrm>
              <a:off x="3744" y="1824"/>
              <a:ext cx="528" cy="720"/>
            </a:xfrm>
            <a:prstGeom prst="can">
              <a:avLst>
                <a:gd name="adj" fmla="val 34091"/>
              </a:avLst>
            </a:prstGeom>
            <a:solidFill>
              <a:srgbClr val="00B0F0"/>
            </a:solidFill>
            <a:ln w="9525">
              <a:solidFill>
                <a:schemeClr val="tx1"/>
              </a:solidFill>
              <a:round/>
              <a:headEnd/>
              <a:tailEnd/>
            </a:ln>
          </p:spPr>
          <p:txBody>
            <a:bodyPr wrap="none" anchor="ctr"/>
            <a:lstStyle/>
            <a:p>
              <a:endParaRPr lang="en-US">
                <a:solidFill>
                  <a:srgbClr val="000000"/>
                </a:solidFill>
                <a:latin typeface="Microsoft Sans Serif" pitchFamily="34" charset="0"/>
                <a:cs typeface="Microsoft Sans Serif" pitchFamily="34" charset="0"/>
              </a:endParaRPr>
            </a:p>
          </p:txBody>
        </p:sp>
        <p:sp>
          <p:nvSpPr>
            <p:cNvPr id="26" name="AutoShape 9"/>
            <p:cNvSpPr>
              <a:spLocks noChangeArrowheads="1"/>
            </p:cNvSpPr>
            <p:nvPr/>
          </p:nvSpPr>
          <p:spPr bwMode="auto">
            <a:xfrm>
              <a:off x="816" y="1632"/>
              <a:ext cx="528" cy="720"/>
            </a:xfrm>
            <a:prstGeom prst="can">
              <a:avLst>
                <a:gd name="adj" fmla="val 34091"/>
              </a:avLst>
            </a:prstGeom>
            <a:solidFill>
              <a:srgbClr val="00B050"/>
            </a:solidFill>
            <a:ln w="9525">
              <a:solidFill>
                <a:schemeClr val="tx1"/>
              </a:solidFill>
              <a:round/>
              <a:headEnd/>
              <a:tailEnd/>
            </a:ln>
          </p:spPr>
          <p:txBody>
            <a:bodyPr wrap="none" anchor="ctr"/>
            <a:lstStyle/>
            <a:p>
              <a:endParaRPr lang="en-US">
                <a:solidFill>
                  <a:srgbClr val="000000"/>
                </a:solidFill>
                <a:latin typeface="Microsoft Sans Serif" pitchFamily="34" charset="0"/>
                <a:cs typeface="Microsoft Sans Serif" pitchFamily="34" charset="0"/>
              </a:endParaRPr>
            </a:p>
          </p:txBody>
        </p:sp>
        <p:sp>
          <p:nvSpPr>
            <p:cNvPr id="27" name="AutoShape 10"/>
            <p:cNvSpPr>
              <a:spLocks noChangeArrowheads="1"/>
            </p:cNvSpPr>
            <p:nvPr/>
          </p:nvSpPr>
          <p:spPr bwMode="auto">
            <a:xfrm>
              <a:off x="3744" y="960"/>
              <a:ext cx="528" cy="720"/>
            </a:xfrm>
            <a:prstGeom prst="can">
              <a:avLst>
                <a:gd name="adj" fmla="val 34091"/>
              </a:avLst>
            </a:prstGeom>
            <a:solidFill>
              <a:srgbClr val="00B0F0"/>
            </a:solidFill>
            <a:ln w="9525">
              <a:solidFill>
                <a:schemeClr val="tx1"/>
              </a:solidFill>
              <a:round/>
              <a:headEnd/>
              <a:tailEnd/>
            </a:ln>
          </p:spPr>
          <p:txBody>
            <a:bodyPr wrap="none" anchor="ctr"/>
            <a:lstStyle/>
            <a:p>
              <a:endParaRPr lang="en-US">
                <a:solidFill>
                  <a:srgbClr val="000000"/>
                </a:solidFill>
                <a:latin typeface="Microsoft Sans Serif" pitchFamily="34" charset="0"/>
                <a:cs typeface="Microsoft Sans Serif" pitchFamily="34" charset="0"/>
              </a:endParaRPr>
            </a:p>
          </p:txBody>
        </p:sp>
        <p:sp>
          <p:nvSpPr>
            <p:cNvPr id="28" name="AutoShape 11"/>
            <p:cNvSpPr>
              <a:spLocks noChangeArrowheads="1"/>
            </p:cNvSpPr>
            <p:nvPr/>
          </p:nvSpPr>
          <p:spPr bwMode="auto">
            <a:xfrm>
              <a:off x="1776" y="2810"/>
              <a:ext cx="528" cy="720"/>
            </a:xfrm>
            <a:prstGeom prst="can">
              <a:avLst>
                <a:gd name="adj" fmla="val 34091"/>
              </a:avLst>
            </a:prstGeom>
            <a:solidFill>
              <a:srgbClr val="FFC000"/>
            </a:solidFill>
            <a:ln w="9525">
              <a:solidFill>
                <a:schemeClr val="tx1"/>
              </a:solidFill>
              <a:round/>
              <a:headEnd/>
              <a:tailEnd/>
            </a:ln>
          </p:spPr>
          <p:txBody>
            <a:bodyPr wrap="none" anchor="ctr"/>
            <a:lstStyle/>
            <a:p>
              <a:endParaRPr lang="en-US">
                <a:solidFill>
                  <a:srgbClr val="000000"/>
                </a:solidFill>
                <a:latin typeface="Microsoft Sans Serif" pitchFamily="34" charset="0"/>
                <a:cs typeface="Microsoft Sans Serif" pitchFamily="34" charset="0"/>
              </a:endParaRPr>
            </a:p>
          </p:txBody>
        </p:sp>
        <p:sp>
          <p:nvSpPr>
            <p:cNvPr id="29" name="Line 12"/>
            <p:cNvSpPr>
              <a:spLocks noChangeShapeType="1"/>
            </p:cNvSpPr>
            <p:nvPr/>
          </p:nvSpPr>
          <p:spPr bwMode="auto">
            <a:xfrm>
              <a:off x="1056" y="2352"/>
              <a:ext cx="720" cy="925"/>
            </a:xfrm>
            <a:prstGeom prst="line">
              <a:avLst/>
            </a:prstGeom>
            <a:noFill/>
            <a:ln w="25400">
              <a:solidFill>
                <a:schemeClr val="tx1"/>
              </a:solidFill>
              <a:prstDash val="dash"/>
              <a:round/>
              <a:headEnd/>
              <a:tailEnd type="arrow" w="med" len="med"/>
            </a:ln>
          </p:spPr>
          <p:txBody>
            <a:bodyPr/>
            <a:lstStyle/>
            <a:p>
              <a:endParaRPr lang="en-US"/>
            </a:p>
          </p:txBody>
        </p:sp>
        <p:sp>
          <p:nvSpPr>
            <p:cNvPr id="30" name="Line 13"/>
            <p:cNvSpPr>
              <a:spLocks noChangeShapeType="1"/>
            </p:cNvSpPr>
            <p:nvPr/>
          </p:nvSpPr>
          <p:spPr bwMode="auto">
            <a:xfrm flipV="1">
              <a:off x="1344" y="1320"/>
              <a:ext cx="2400" cy="600"/>
            </a:xfrm>
            <a:prstGeom prst="line">
              <a:avLst/>
            </a:prstGeom>
            <a:noFill/>
            <a:ln w="25400">
              <a:solidFill>
                <a:schemeClr val="tx1"/>
              </a:solidFill>
              <a:round/>
              <a:headEnd/>
              <a:tailEnd type="triangle" w="med" len="med"/>
            </a:ln>
          </p:spPr>
          <p:txBody>
            <a:bodyPr/>
            <a:lstStyle/>
            <a:p>
              <a:endParaRPr lang="en-US"/>
            </a:p>
          </p:txBody>
        </p:sp>
        <p:sp>
          <p:nvSpPr>
            <p:cNvPr id="32" name="Line 14"/>
            <p:cNvSpPr>
              <a:spLocks noChangeShapeType="1"/>
            </p:cNvSpPr>
            <p:nvPr/>
          </p:nvSpPr>
          <p:spPr bwMode="auto">
            <a:xfrm flipH="1">
              <a:off x="2304" y="1680"/>
              <a:ext cx="1632" cy="1514"/>
            </a:xfrm>
            <a:prstGeom prst="line">
              <a:avLst/>
            </a:prstGeom>
            <a:noFill/>
            <a:ln w="25400">
              <a:solidFill>
                <a:schemeClr val="tx1"/>
              </a:solidFill>
              <a:prstDash val="dash"/>
              <a:round/>
              <a:headEnd/>
              <a:tailEnd type="arrow" w="med" len="med"/>
            </a:ln>
          </p:spPr>
          <p:txBody>
            <a:bodyPr/>
            <a:lstStyle/>
            <a:p>
              <a:endParaRPr lang="en-US"/>
            </a:p>
          </p:txBody>
        </p:sp>
        <p:sp>
          <p:nvSpPr>
            <p:cNvPr id="33" name="Line 15"/>
            <p:cNvSpPr>
              <a:spLocks noChangeShapeType="1"/>
            </p:cNvSpPr>
            <p:nvPr/>
          </p:nvSpPr>
          <p:spPr bwMode="auto">
            <a:xfrm flipH="1" flipV="1">
              <a:off x="2304" y="3346"/>
              <a:ext cx="1680" cy="62"/>
            </a:xfrm>
            <a:prstGeom prst="line">
              <a:avLst/>
            </a:prstGeom>
            <a:noFill/>
            <a:ln w="25400">
              <a:solidFill>
                <a:schemeClr val="tx1"/>
              </a:solidFill>
              <a:prstDash val="dash"/>
              <a:round/>
              <a:headEnd/>
              <a:tailEnd type="arrow" w="med" len="med"/>
            </a:ln>
          </p:spPr>
          <p:txBody>
            <a:bodyPr/>
            <a:lstStyle/>
            <a:p>
              <a:endParaRPr lang="en-US"/>
            </a:p>
          </p:txBody>
        </p:sp>
        <p:sp>
          <p:nvSpPr>
            <p:cNvPr id="34" name="Text Box 16"/>
            <p:cNvSpPr txBox="1">
              <a:spLocks noChangeArrowheads="1"/>
            </p:cNvSpPr>
            <p:nvPr/>
          </p:nvSpPr>
          <p:spPr bwMode="auto">
            <a:xfrm>
              <a:off x="2352" y="1440"/>
              <a:ext cx="528" cy="231"/>
            </a:xfrm>
            <a:prstGeom prst="rect">
              <a:avLst/>
            </a:prstGeom>
            <a:noFill/>
            <a:ln w="9525">
              <a:noFill/>
              <a:miter lim="800000"/>
              <a:headEnd/>
              <a:tailEnd/>
            </a:ln>
          </p:spPr>
          <p:txBody>
            <a:bodyPr>
              <a:spAutoFit/>
            </a:bodyPr>
            <a:lstStyle/>
            <a:p>
              <a:pPr>
                <a:spcBef>
                  <a:spcPct val="50000"/>
                </a:spcBef>
              </a:pPr>
              <a:r>
                <a:rPr lang="en-US" dirty="0">
                  <a:latin typeface="Microsoft Sans Serif" pitchFamily="34" charset="0"/>
                  <a:cs typeface="Microsoft Sans Serif" pitchFamily="34" charset="0"/>
                </a:rPr>
                <a:t>Copy</a:t>
              </a:r>
            </a:p>
          </p:txBody>
        </p:sp>
        <p:sp>
          <p:nvSpPr>
            <p:cNvPr id="35" name="Line 17"/>
            <p:cNvSpPr>
              <a:spLocks noChangeShapeType="1"/>
            </p:cNvSpPr>
            <p:nvPr/>
          </p:nvSpPr>
          <p:spPr bwMode="auto">
            <a:xfrm>
              <a:off x="1344" y="2184"/>
              <a:ext cx="2400" cy="864"/>
            </a:xfrm>
            <a:prstGeom prst="line">
              <a:avLst/>
            </a:prstGeom>
            <a:noFill/>
            <a:ln w="25400">
              <a:solidFill>
                <a:schemeClr val="tx1"/>
              </a:solidFill>
              <a:round/>
              <a:headEnd/>
              <a:tailEnd type="triangle" w="med" len="med"/>
            </a:ln>
          </p:spPr>
          <p:txBody>
            <a:bodyPr/>
            <a:lstStyle/>
            <a:p>
              <a:endParaRPr lang="en-US"/>
            </a:p>
          </p:txBody>
        </p:sp>
        <p:sp>
          <p:nvSpPr>
            <p:cNvPr id="36" name="Text Box 18"/>
            <p:cNvSpPr txBox="1">
              <a:spLocks noChangeArrowheads="1"/>
            </p:cNvSpPr>
            <p:nvPr/>
          </p:nvSpPr>
          <p:spPr bwMode="auto">
            <a:xfrm>
              <a:off x="2304" y="1920"/>
              <a:ext cx="528" cy="231"/>
            </a:xfrm>
            <a:prstGeom prst="rect">
              <a:avLst/>
            </a:prstGeom>
            <a:noFill/>
            <a:ln w="9525">
              <a:noFill/>
              <a:miter lim="800000"/>
              <a:headEnd/>
              <a:tailEnd/>
            </a:ln>
          </p:spPr>
          <p:txBody>
            <a:bodyPr>
              <a:spAutoFit/>
            </a:bodyPr>
            <a:lstStyle/>
            <a:p>
              <a:pPr>
                <a:spcBef>
                  <a:spcPct val="50000"/>
                </a:spcBef>
              </a:pPr>
              <a:r>
                <a:rPr lang="en-US" dirty="0">
                  <a:latin typeface="Microsoft Sans Serif" pitchFamily="34" charset="0"/>
                  <a:cs typeface="Microsoft Sans Serif" pitchFamily="34" charset="0"/>
                </a:rPr>
                <a:t>Copy</a:t>
              </a:r>
            </a:p>
          </p:txBody>
        </p:sp>
        <p:sp>
          <p:nvSpPr>
            <p:cNvPr id="37" name="Text Box 19"/>
            <p:cNvSpPr txBox="1">
              <a:spLocks noChangeArrowheads="1"/>
            </p:cNvSpPr>
            <p:nvPr/>
          </p:nvSpPr>
          <p:spPr bwMode="auto">
            <a:xfrm>
              <a:off x="2256" y="2304"/>
              <a:ext cx="528" cy="231"/>
            </a:xfrm>
            <a:prstGeom prst="rect">
              <a:avLst/>
            </a:prstGeom>
            <a:noFill/>
            <a:ln w="9525">
              <a:noFill/>
              <a:miter lim="800000"/>
              <a:headEnd/>
              <a:tailEnd/>
            </a:ln>
          </p:spPr>
          <p:txBody>
            <a:bodyPr>
              <a:spAutoFit/>
            </a:bodyPr>
            <a:lstStyle/>
            <a:p>
              <a:pPr>
                <a:spcBef>
                  <a:spcPct val="50000"/>
                </a:spcBef>
              </a:pPr>
              <a:r>
                <a:rPr lang="en-US" dirty="0">
                  <a:latin typeface="Microsoft Sans Serif" pitchFamily="34" charset="0"/>
                  <a:cs typeface="Microsoft Sans Serif" pitchFamily="34" charset="0"/>
                </a:rPr>
                <a:t>Copy</a:t>
              </a:r>
            </a:p>
          </p:txBody>
        </p:sp>
      </p:grpSp>
      <p:sp>
        <p:nvSpPr>
          <p:cNvPr id="38" name="AutoShape 20"/>
          <p:cNvSpPr>
            <a:spLocks noChangeArrowheads="1"/>
          </p:cNvSpPr>
          <p:nvPr/>
        </p:nvSpPr>
        <p:spPr bwMode="auto">
          <a:xfrm>
            <a:off x="1295400" y="2854325"/>
            <a:ext cx="1143000" cy="685800"/>
          </a:xfrm>
          <a:prstGeom prst="wedgeRectCallout">
            <a:avLst>
              <a:gd name="adj1" fmla="val -44583"/>
              <a:gd name="adj2" fmla="val 79861"/>
            </a:avLst>
          </a:prstGeom>
          <a:solidFill>
            <a:srgbClr val="002060"/>
          </a:solidFill>
          <a:ln w="9525">
            <a:solidFill>
              <a:schemeClr val="tx1"/>
            </a:solidFill>
            <a:miter lim="800000"/>
            <a:headEnd/>
            <a:tailEnd/>
          </a:ln>
        </p:spPr>
        <p:txBody>
          <a:bodyPr/>
          <a:lstStyle/>
          <a:p>
            <a:pPr algn="ctr"/>
            <a:r>
              <a:rPr lang="en-US">
                <a:solidFill>
                  <a:srgbClr val="FFFFFF"/>
                </a:solidFill>
                <a:latin typeface="Microsoft Sans Serif" pitchFamily="34" charset="0"/>
                <a:cs typeface="Microsoft Sans Serif" pitchFamily="34" charset="0"/>
              </a:rPr>
              <a:t>Perform Backups</a:t>
            </a:r>
          </a:p>
        </p:txBody>
      </p:sp>
      <p:sp>
        <p:nvSpPr>
          <p:cNvPr id="39" name="AutoShape 21"/>
          <p:cNvSpPr>
            <a:spLocks noChangeArrowheads="1"/>
          </p:cNvSpPr>
          <p:nvPr/>
        </p:nvSpPr>
        <p:spPr bwMode="auto">
          <a:xfrm>
            <a:off x="6705600" y="2244725"/>
            <a:ext cx="1219200" cy="685800"/>
          </a:xfrm>
          <a:prstGeom prst="wedgeRectCallout">
            <a:avLst>
              <a:gd name="adj1" fmla="val -99218"/>
              <a:gd name="adj2" fmla="val 61574"/>
            </a:avLst>
          </a:prstGeom>
          <a:solidFill>
            <a:srgbClr val="002060"/>
          </a:solidFill>
          <a:ln w="9525">
            <a:solidFill>
              <a:schemeClr val="tx1"/>
            </a:solidFill>
            <a:miter lim="800000"/>
            <a:headEnd/>
            <a:tailEnd/>
          </a:ln>
        </p:spPr>
        <p:txBody>
          <a:bodyPr/>
          <a:lstStyle/>
          <a:p>
            <a:pPr algn="ctr"/>
            <a:r>
              <a:rPr lang="en-US" sz="1400" dirty="0">
                <a:solidFill>
                  <a:srgbClr val="FFFF00"/>
                </a:solidFill>
                <a:latin typeface="Microsoft Sans Serif" pitchFamily="34" charset="0"/>
                <a:cs typeface="Microsoft Sans Serif" pitchFamily="34" charset="0"/>
              </a:rPr>
              <a:t>Copy and Restore Backups</a:t>
            </a:r>
          </a:p>
        </p:txBody>
      </p:sp>
      <p:sp>
        <p:nvSpPr>
          <p:cNvPr id="40" name="AutoShape 22"/>
          <p:cNvSpPr>
            <a:spLocks noChangeArrowheads="1"/>
          </p:cNvSpPr>
          <p:nvPr/>
        </p:nvSpPr>
        <p:spPr bwMode="auto">
          <a:xfrm>
            <a:off x="533400" y="5673725"/>
            <a:ext cx="1066800" cy="838200"/>
          </a:xfrm>
          <a:prstGeom prst="wedgeEllipseCallout">
            <a:avLst>
              <a:gd name="adj1" fmla="val 99255"/>
              <a:gd name="adj2" fmla="val 37310"/>
            </a:avLst>
          </a:prstGeom>
          <a:solidFill>
            <a:srgbClr val="002060"/>
          </a:solidFill>
          <a:ln w="9525">
            <a:solidFill>
              <a:schemeClr val="tx1"/>
            </a:solidFill>
            <a:miter lim="800000"/>
            <a:headEnd/>
            <a:tailEnd/>
          </a:ln>
        </p:spPr>
        <p:txBody>
          <a:bodyPr/>
          <a:lstStyle/>
          <a:p>
            <a:pPr algn="ctr"/>
            <a:r>
              <a:rPr lang="en-US" sz="1400" dirty="0">
                <a:solidFill>
                  <a:srgbClr val="FFFF00"/>
                </a:solidFill>
                <a:latin typeface="Microsoft Sans Serif" pitchFamily="34" charset="0"/>
                <a:cs typeface="Microsoft Sans Serif" pitchFamily="34" charset="0"/>
              </a:rPr>
              <a:t>Raise</a:t>
            </a:r>
          </a:p>
          <a:p>
            <a:pPr algn="ctr"/>
            <a:r>
              <a:rPr lang="en-US" sz="1400" dirty="0">
                <a:solidFill>
                  <a:srgbClr val="FFFF00"/>
                </a:solidFill>
                <a:latin typeface="Microsoft Sans Serif" pitchFamily="34" charset="0"/>
                <a:cs typeface="Microsoft Sans Serif" pitchFamily="34" charset="0"/>
              </a:rPr>
              <a:t>Alerts</a:t>
            </a:r>
          </a:p>
          <a:p>
            <a:pPr algn="ctr"/>
            <a:endParaRPr lang="en-US" sz="1600" dirty="0">
              <a:solidFill>
                <a:srgbClr val="FFFFFF"/>
              </a:solidFill>
              <a:latin typeface="Microsoft Sans Serif" pitchFamily="34" charset="0"/>
              <a:cs typeface="Microsoft Sans Serif" pitchFamily="34" charset="0"/>
            </a:endParaRPr>
          </a:p>
        </p:txBody>
      </p:sp>
      <p:sp>
        <p:nvSpPr>
          <p:cNvPr id="41" name="Text Box 23"/>
          <p:cNvSpPr txBox="1">
            <a:spLocks noChangeArrowheads="1"/>
          </p:cNvSpPr>
          <p:nvPr/>
        </p:nvSpPr>
        <p:spPr bwMode="auto">
          <a:xfrm>
            <a:off x="228600" y="4911725"/>
            <a:ext cx="2057400" cy="346075"/>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1600" b="1">
                <a:solidFill>
                  <a:srgbClr val="000000"/>
                </a:solidFill>
                <a:latin typeface="Microsoft Sans Serif" pitchFamily="34" charset="0"/>
                <a:cs typeface="Microsoft Sans Serif" pitchFamily="34" charset="0"/>
              </a:rPr>
              <a:t>Primary Database</a:t>
            </a:r>
          </a:p>
        </p:txBody>
      </p:sp>
      <p:sp>
        <p:nvSpPr>
          <p:cNvPr id="42" name="Text Box 24"/>
          <p:cNvSpPr txBox="1">
            <a:spLocks noChangeArrowheads="1"/>
          </p:cNvSpPr>
          <p:nvPr/>
        </p:nvSpPr>
        <p:spPr bwMode="auto">
          <a:xfrm>
            <a:off x="1600200" y="7197725"/>
            <a:ext cx="1905000" cy="346075"/>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1600" b="1">
                <a:solidFill>
                  <a:srgbClr val="000000"/>
                </a:solidFill>
                <a:latin typeface="Microsoft Sans Serif" pitchFamily="34" charset="0"/>
                <a:cs typeface="Microsoft Sans Serif" pitchFamily="34" charset="0"/>
              </a:rPr>
              <a:t>Monitor Database</a:t>
            </a:r>
          </a:p>
        </p:txBody>
      </p:sp>
      <p:sp>
        <p:nvSpPr>
          <p:cNvPr id="43" name="Text Box 25"/>
          <p:cNvSpPr txBox="1">
            <a:spLocks noChangeArrowheads="1"/>
          </p:cNvSpPr>
          <p:nvPr/>
        </p:nvSpPr>
        <p:spPr bwMode="auto">
          <a:xfrm>
            <a:off x="4724400" y="3387725"/>
            <a:ext cx="2286000" cy="346075"/>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1600" b="1">
                <a:solidFill>
                  <a:srgbClr val="000000"/>
                </a:solidFill>
                <a:latin typeface="Microsoft Sans Serif" pitchFamily="34" charset="0"/>
                <a:cs typeface="Microsoft Sans Serif" pitchFamily="34" charset="0"/>
              </a:rPr>
              <a:t>Secondary Database</a:t>
            </a:r>
          </a:p>
        </p:txBody>
      </p:sp>
      <p:sp>
        <p:nvSpPr>
          <p:cNvPr id="44" name="Text Box 26"/>
          <p:cNvSpPr txBox="1">
            <a:spLocks noChangeArrowheads="1"/>
          </p:cNvSpPr>
          <p:nvPr/>
        </p:nvSpPr>
        <p:spPr bwMode="auto">
          <a:xfrm>
            <a:off x="4648200" y="4759325"/>
            <a:ext cx="2286000" cy="346075"/>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1600" b="1">
                <a:solidFill>
                  <a:srgbClr val="000000"/>
                </a:solidFill>
                <a:latin typeface="Microsoft Sans Serif" pitchFamily="34" charset="0"/>
                <a:cs typeface="Microsoft Sans Serif" pitchFamily="34" charset="0"/>
              </a:rPr>
              <a:t>Secondary Database</a:t>
            </a:r>
          </a:p>
        </p:txBody>
      </p:sp>
      <p:sp>
        <p:nvSpPr>
          <p:cNvPr id="45" name="Text Box 27"/>
          <p:cNvSpPr txBox="1">
            <a:spLocks noChangeArrowheads="1"/>
          </p:cNvSpPr>
          <p:nvPr/>
        </p:nvSpPr>
        <p:spPr bwMode="auto">
          <a:xfrm>
            <a:off x="4648200" y="6130925"/>
            <a:ext cx="2286000" cy="346075"/>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1600" b="1">
                <a:solidFill>
                  <a:srgbClr val="000000"/>
                </a:solidFill>
                <a:latin typeface="Microsoft Sans Serif" pitchFamily="34" charset="0"/>
                <a:cs typeface="Microsoft Sans Serif" pitchFamily="34" charset="0"/>
              </a:rPr>
              <a:t>Secondary Database</a:t>
            </a:r>
          </a:p>
        </p:txBody>
      </p:sp>
      <p:sp>
        <p:nvSpPr>
          <p:cNvPr id="46" name="AutoShape 28"/>
          <p:cNvSpPr>
            <a:spLocks noChangeArrowheads="1"/>
          </p:cNvSpPr>
          <p:nvPr/>
        </p:nvSpPr>
        <p:spPr bwMode="auto">
          <a:xfrm>
            <a:off x="6712131" y="3596821"/>
            <a:ext cx="1219200" cy="685800"/>
          </a:xfrm>
          <a:prstGeom prst="wedgeRectCallout">
            <a:avLst>
              <a:gd name="adj1" fmla="val -99218"/>
              <a:gd name="adj2" fmla="val 61574"/>
            </a:avLst>
          </a:prstGeom>
          <a:solidFill>
            <a:srgbClr val="002060"/>
          </a:solidFill>
          <a:ln w="9525">
            <a:solidFill>
              <a:schemeClr val="tx1"/>
            </a:solidFill>
            <a:miter lim="800000"/>
            <a:headEnd/>
            <a:tailEnd/>
          </a:ln>
        </p:spPr>
        <p:txBody>
          <a:bodyPr/>
          <a:lstStyle/>
          <a:p>
            <a:pPr algn="ctr"/>
            <a:r>
              <a:rPr lang="en-US" sz="1400" dirty="0">
                <a:solidFill>
                  <a:srgbClr val="FFFF00"/>
                </a:solidFill>
                <a:latin typeface="Microsoft Sans Serif" pitchFamily="34" charset="0"/>
                <a:cs typeface="Microsoft Sans Serif" pitchFamily="34" charset="0"/>
              </a:rPr>
              <a:t>Copy and Restore Backups</a:t>
            </a:r>
          </a:p>
        </p:txBody>
      </p:sp>
      <p:sp>
        <p:nvSpPr>
          <p:cNvPr id="47" name="AutoShape 29"/>
          <p:cNvSpPr>
            <a:spLocks noChangeArrowheads="1"/>
          </p:cNvSpPr>
          <p:nvPr/>
        </p:nvSpPr>
        <p:spPr bwMode="auto">
          <a:xfrm>
            <a:off x="6705600" y="4987925"/>
            <a:ext cx="1219200" cy="685800"/>
          </a:xfrm>
          <a:prstGeom prst="wedgeRectCallout">
            <a:avLst>
              <a:gd name="adj1" fmla="val -99218"/>
              <a:gd name="adj2" fmla="val 61574"/>
            </a:avLst>
          </a:prstGeom>
          <a:solidFill>
            <a:srgbClr val="002060"/>
          </a:solidFill>
          <a:ln w="9525">
            <a:solidFill>
              <a:schemeClr val="tx1"/>
            </a:solidFill>
            <a:miter lim="800000"/>
            <a:headEnd/>
            <a:tailEnd/>
          </a:ln>
        </p:spPr>
        <p:txBody>
          <a:bodyPr/>
          <a:lstStyle/>
          <a:p>
            <a:pPr algn="ctr"/>
            <a:r>
              <a:rPr lang="en-US" sz="1400" dirty="0">
                <a:solidFill>
                  <a:srgbClr val="FFFF00"/>
                </a:solidFill>
                <a:latin typeface="Microsoft Sans Serif" pitchFamily="34" charset="0"/>
                <a:cs typeface="Microsoft Sans Serif" pitchFamily="34" charset="0"/>
              </a:rPr>
              <a:t>Copy and Restore Backups</a:t>
            </a:r>
          </a:p>
        </p:txBody>
      </p:sp>
    </p:spTree>
    <p:extLst>
      <p:ext uri="{BB962C8B-B14F-4D97-AF65-F5344CB8AC3E}">
        <p14:creationId xmlns:p14="http://schemas.microsoft.com/office/powerpoint/2010/main" val="296257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2000"/>
                                        <p:tgtEl>
                                          <p:spTgt spid="20"/>
                                        </p:tgtEl>
                                      </p:cBhvr>
                                    </p:animEffec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par>
                          <p:cTn id="33" fill="hold">
                            <p:stCondLst>
                              <p:cond delay="2000"/>
                            </p:stCondLst>
                            <p:childTnLst>
                              <p:par>
                                <p:cTn id="34" presetID="1" presetClass="entr" presetSubtype="0"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childTnLst>
                                </p:cTn>
                              </p:par>
                            </p:childTnLst>
                          </p:cTn>
                        </p:par>
                        <p:par>
                          <p:cTn id="36" fill="hold">
                            <p:stCondLst>
                              <p:cond delay="2000"/>
                            </p:stCondLst>
                            <p:childTnLst>
                              <p:par>
                                <p:cTn id="37" presetID="1"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2000"/>
                                        <p:tgtEl>
                                          <p:spTgt spid="3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2000"/>
                                        <p:tgtEl>
                                          <p:spTgt spid="39"/>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2000"/>
                                        <p:tgtEl>
                                          <p:spTgt spid="46"/>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20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2000"/>
                                        <p:tgtEl>
                                          <p:spTgt spid="40"/>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DATABASE MIRRORING</a:t>
            </a:r>
            <a:endParaRPr lang="en-US" sz="2400" dirty="0">
              <a:solidFill>
                <a:schemeClr val="accent5"/>
              </a:solidFill>
              <a:latin typeface="Impact" pitchFamily="34" charset="0"/>
            </a:endParaRPr>
          </a:p>
        </p:txBody>
      </p:sp>
      <p:sp>
        <p:nvSpPr>
          <p:cNvPr id="48" name="tower"/>
          <p:cNvSpPr>
            <a:spLocks noEditPoints="1" noChangeArrowheads="1"/>
          </p:cNvSpPr>
          <p:nvPr/>
        </p:nvSpPr>
        <p:spPr bwMode="auto">
          <a:xfrm>
            <a:off x="3938588" y="2300287"/>
            <a:ext cx="454025" cy="1023938"/>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gradFill rotWithShape="1">
            <a:gsLst>
              <a:gs pos="0">
                <a:srgbClr val="00CCFF"/>
              </a:gs>
              <a:gs pos="100000">
                <a:srgbClr val="00CCFF">
                  <a:gamma/>
                  <a:shade val="46275"/>
                  <a:invGamma/>
                </a:srgbClr>
              </a:gs>
            </a:gsLst>
            <a:lin ang="5400000" scaled="1"/>
          </a:gradFill>
          <a:ln w="9525">
            <a:solidFill>
              <a:srgbClr val="000000"/>
            </a:solidFill>
            <a:miter lim="800000"/>
            <a:headEnd/>
            <a:tailEnd/>
          </a:ln>
        </p:spPr>
        <p:txBody>
          <a:bodyPr/>
          <a:lstStyle/>
          <a:p>
            <a:endParaRPr lang="en-US"/>
          </a:p>
        </p:txBody>
      </p:sp>
      <p:sp>
        <p:nvSpPr>
          <p:cNvPr id="49" name="Line 4"/>
          <p:cNvSpPr>
            <a:spLocks noChangeShapeType="1"/>
          </p:cNvSpPr>
          <p:nvPr/>
        </p:nvSpPr>
        <p:spPr bwMode="auto">
          <a:xfrm flipV="1">
            <a:off x="1122363" y="2747962"/>
            <a:ext cx="2887662" cy="973138"/>
          </a:xfrm>
          <a:prstGeom prst="line">
            <a:avLst/>
          </a:prstGeom>
          <a:noFill/>
          <a:ln w="38100">
            <a:solidFill>
              <a:schemeClr val="accent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 name="Line 5"/>
          <p:cNvSpPr>
            <a:spLocks noChangeShapeType="1"/>
          </p:cNvSpPr>
          <p:nvPr/>
        </p:nvSpPr>
        <p:spPr bwMode="auto">
          <a:xfrm flipH="1" flipV="1">
            <a:off x="4127500" y="2736850"/>
            <a:ext cx="1314450" cy="855662"/>
          </a:xfrm>
          <a:prstGeom prst="line">
            <a:avLst/>
          </a:prstGeom>
          <a:noFill/>
          <a:ln w="38100">
            <a:solidFill>
              <a:schemeClr val="accent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Text Box 6"/>
          <p:cNvSpPr txBox="1">
            <a:spLocks noChangeArrowheads="1"/>
          </p:cNvSpPr>
          <p:nvPr/>
        </p:nvSpPr>
        <p:spPr bwMode="auto">
          <a:xfrm>
            <a:off x="5310188" y="3173412"/>
            <a:ext cx="1989137"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2000">
                <a:effectLst>
                  <a:outerShdw blurRad="38100" dist="38100" dir="2700000" algn="tl">
                    <a:srgbClr val="000000"/>
                  </a:outerShdw>
                </a:effectLst>
              </a:rPr>
              <a:t>Mirror</a:t>
            </a:r>
          </a:p>
        </p:txBody>
      </p:sp>
      <p:sp>
        <p:nvSpPr>
          <p:cNvPr id="52" name="Text Box 7"/>
          <p:cNvSpPr txBox="1">
            <a:spLocks noChangeArrowheads="1"/>
          </p:cNvSpPr>
          <p:nvPr/>
        </p:nvSpPr>
        <p:spPr bwMode="auto">
          <a:xfrm>
            <a:off x="273050" y="3162300"/>
            <a:ext cx="1989138"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2000">
                <a:effectLst>
                  <a:outerShdw blurRad="38100" dist="38100" dir="2700000" algn="tl">
                    <a:srgbClr val="000000"/>
                  </a:outerShdw>
                </a:effectLst>
              </a:rPr>
              <a:t>Principal</a:t>
            </a:r>
          </a:p>
        </p:txBody>
      </p:sp>
      <p:sp>
        <p:nvSpPr>
          <p:cNvPr id="53" name="Text Box 8"/>
          <p:cNvSpPr txBox="1">
            <a:spLocks noChangeArrowheads="1"/>
          </p:cNvSpPr>
          <p:nvPr/>
        </p:nvSpPr>
        <p:spPr bwMode="auto">
          <a:xfrm>
            <a:off x="4324350" y="2482850"/>
            <a:ext cx="1989138"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2000">
                <a:effectLst>
                  <a:outerShdw blurRad="38100" dist="38100" dir="2700000" algn="tl">
                    <a:srgbClr val="000000"/>
                  </a:outerShdw>
                </a:effectLst>
              </a:rPr>
              <a:t>Witness</a:t>
            </a:r>
          </a:p>
        </p:txBody>
      </p:sp>
      <p:sp>
        <p:nvSpPr>
          <p:cNvPr id="54" name="Rectangle 9"/>
          <p:cNvSpPr>
            <a:spLocks noChangeArrowheads="1"/>
          </p:cNvSpPr>
          <p:nvPr/>
        </p:nvSpPr>
        <p:spPr bwMode="auto">
          <a:xfrm>
            <a:off x="950913" y="4086225"/>
            <a:ext cx="2430462" cy="2619375"/>
          </a:xfrm>
          <a:prstGeom prst="rect">
            <a:avLst/>
          </a:prstGeom>
          <a:gradFill rotWithShape="1">
            <a:gsLst>
              <a:gs pos="0">
                <a:schemeClr val="hlink"/>
              </a:gs>
              <a:gs pos="100000">
                <a:schemeClr val="hlink">
                  <a:gamma/>
                  <a:shade val="46275"/>
                  <a:invGamma/>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 name="AutoShape 10"/>
          <p:cNvSpPr>
            <a:spLocks noChangeArrowheads="1"/>
          </p:cNvSpPr>
          <p:nvPr/>
        </p:nvSpPr>
        <p:spPr bwMode="auto">
          <a:xfrm>
            <a:off x="1673225" y="6105525"/>
            <a:ext cx="511175" cy="522287"/>
          </a:xfrm>
          <a:prstGeom prst="flowChartMagneticDisk">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en-US" sz="1600">
                <a:solidFill>
                  <a:srgbClr val="000000"/>
                </a:solidFill>
                <a:effectLst/>
              </a:rPr>
              <a:t>Log</a:t>
            </a:r>
          </a:p>
        </p:txBody>
      </p:sp>
      <p:sp>
        <p:nvSpPr>
          <p:cNvPr id="56" name="tower"/>
          <p:cNvSpPr>
            <a:spLocks noEditPoints="1" noChangeArrowheads="1"/>
          </p:cNvSpPr>
          <p:nvPr/>
        </p:nvSpPr>
        <p:spPr bwMode="auto">
          <a:xfrm>
            <a:off x="595313" y="3511550"/>
            <a:ext cx="620712" cy="1169987"/>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gradFill rotWithShape="1">
            <a:gsLst>
              <a:gs pos="0">
                <a:srgbClr val="00CCFF"/>
              </a:gs>
              <a:gs pos="100000">
                <a:srgbClr val="00CCFF">
                  <a:gamma/>
                  <a:shade val="46275"/>
                  <a:invGamma/>
                </a:srgbClr>
              </a:gs>
            </a:gsLst>
            <a:lin ang="5400000" scaled="1"/>
          </a:gradFill>
          <a:ln w="9525">
            <a:solidFill>
              <a:srgbClr val="000000"/>
            </a:solidFill>
            <a:miter lim="800000"/>
            <a:headEnd/>
            <a:tailEnd/>
          </a:ln>
        </p:spPr>
        <p:txBody>
          <a:bodyPr/>
          <a:lstStyle/>
          <a:p>
            <a:endParaRPr lang="en-US"/>
          </a:p>
        </p:txBody>
      </p:sp>
      <p:sp>
        <p:nvSpPr>
          <p:cNvPr id="57" name="Rectangle 12"/>
          <p:cNvSpPr>
            <a:spLocks noChangeArrowheads="1"/>
          </p:cNvSpPr>
          <p:nvPr/>
        </p:nvSpPr>
        <p:spPr bwMode="auto">
          <a:xfrm>
            <a:off x="5584825" y="4079875"/>
            <a:ext cx="2297113" cy="2625725"/>
          </a:xfrm>
          <a:prstGeom prst="rect">
            <a:avLst/>
          </a:prstGeom>
          <a:gradFill rotWithShape="1">
            <a:gsLst>
              <a:gs pos="0">
                <a:schemeClr val="hlink"/>
              </a:gs>
              <a:gs pos="100000">
                <a:schemeClr val="hlink">
                  <a:gamma/>
                  <a:shade val="46275"/>
                  <a:invGamma/>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 name="tower"/>
          <p:cNvSpPr>
            <a:spLocks noEditPoints="1" noChangeArrowheads="1"/>
          </p:cNvSpPr>
          <p:nvPr/>
        </p:nvSpPr>
        <p:spPr bwMode="auto">
          <a:xfrm>
            <a:off x="5241925" y="3513137"/>
            <a:ext cx="628650" cy="1223963"/>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gradFill rotWithShape="1">
            <a:gsLst>
              <a:gs pos="0">
                <a:srgbClr val="00CCFF"/>
              </a:gs>
              <a:gs pos="100000">
                <a:srgbClr val="00CCFF">
                  <a:gamma/>
                  <a:shade val="46275"/>
                  <a:invGamma/>
                </a:srgbClr>
              </a:gs>
            </a:gsLst>
            <a:lin ang="5400000" scaled="1"/>
          </a:gradFill>
          <a:ln w="9525">
            <a:solidFill>
              <a:srgbClr val="000000"/>
            </a:solidFill>
            <a:miter lim="800000"/>
            <a:headEnd/>
            <a:tailEnd/>
          </a:ln>
        </p:spPr>
        <p:txBody>
          <a:bodyPr/>
          <a:lstStyle/>
          <a:p>
            <a:endParaRPr lang="en-US"/>
          </a:p>
        </p:txBody>
      </p:sp>
      <p:grpSp>
        <p:nvGrpSpPr>
          <p:cNvPr id="59" name="Group 14"/>
          <p:cNvGrpSpPr>
            <a:grpSpLocks/>
          </p:cNvGrpSpPr>
          <p:nvPr/>
        </p:nvGrpSpPr>
        <p:grpSpPr bwMode="auto">
          <a:xfrm>
            <a:off x="1476375" y="2455862"/>
            <a:ext cx="1528763" cy="550863"/>
            <a:chOff x="840" y="2455"/>
            <a:chExt cx="963" cy="347"/>
          </a:xfrm>
        </p:grpSpPr>
        <p:sp>
          <p:nvSpPr>
            <p:cNvPr id="60" name="Rectangle 15"/>
            <p:cNvSpPr>
              <a:spLocks noChangeArrowheads="1"/>
            </p:cNvSpPr>
            <p:nvPr/>
          </p:nvSpPr>
          <p:spPr bwMode="auto">
            <a:xfrm>
              <a:off x="878" y="2455"/>
              <a:ext cx="906" cy="347"/>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 name="Text Box 16"/>
            <p:cNvSpPr txBox="1">
              <a:spLocks noChangeArrowheads="1"/>
            </p:cNvSpPr>
            <p:nvPr/>
          </p:nvSpPr>
          <p:spPr bwMode="auto">
            <a:xfrm>
              <a:off x="840" y="2507"/>
              <a:ext cx="963" cy="212"/>
            </a:xfrm>
            <a:prstGeom prst="rect">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dirty="0">
                  <a:solidFill>
                    <a:schemeClr val="bg1"/>
                  </a:solidFill>
                  <a:effectLst/>
                </a:rPr>
                <a:t>Application</a:t>
              </a:r>
            </a:p>
          </p:txBody>
        </p:sp>
      </p:grpSp>
      <p:grpSp>
        <p:nvGrpSpPr>
          <p:cNvPr id="62" name="Group 17"/>
          <p:cNvGrpSpPr>
            <a:grpSpLocks/>
          </p:cNvGrpSpPr>
          <p:nvPr/>
        </p:nvGrpSpPr>
        <p:grpSpPr bwMode="auto">
          <a:xfrm>
            <a:off x="1492250" y="5129212"/>
            <a:ext cx="1528763" cy="550863"/>
            <a:chOff x="940" y="3066"/>
            <a:chExt cx="963" cy="347"/>
          </a:xfrm>
        </p:grpSpPr>
        <p:sp>
          <p:nvSpPr>
            <p:cNvPr id="63" name="Rectangle 18"/>
            <p:cNvSpPr>
              <a:spLocks noChangeArrowheads="1"/>
            </p:cNvSpPr>
            <p:nvPr/>
          </p:nvSpPr>
          <p:spPr bwMode="auto">
            <a:xfrm>
              <a:off x="978" y="3066"/>
              <a:ext cx="906" cy="347"/>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 name="Text Box 19"/>
            <p:cNvSpPr txBox="1">
              <a:spLocks noChangeArrowheads="1"/>
            </p:cNvSpPr>
            <p:nvPr/>
          </p:nvSpPr>
          <p:spPr bwMode="auto">
            <a:xfrm>
              <a:off x="940" y="3118"/>
              <a:ext cx="963" cy="212"/>
            </a:xfrm>
            <a:prstGeom prst="rect">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a:solidFill>
                    <a:srgbClr val="000000"/>
                  </a:solidFill>
                  <a:effectLst/>
                </a:rPr>
                <a:t>SQL Server</a:t>
              </a:r>
            </a:p>
          </p:txBody>
        </p:sp>
      </p:grpSp>
      <p:grpSp>
        <p:nvGrpSpPr>
          <p:cNvPr id="65" name="Group 20"/>
          <p:cNvGrpSpPr>
            <a:grpSpLocks/>
          </p:cNvGrpSpPr>
          <p:nvPr/>
        </p:nvGrpSpPr>
        <p:grpSpPr bwMode="auto">
          <a:xfrm>
            <a:off x="5957888" y="5129212"/>
            <a:ext cx="1528762" cy="550863"/>
            <a:chOff x="940" y="3066"/>
            <a:chExt cx="963" cy="347"/>
          </a:xfrm>
        </p:grpSpPr>
        <p:sp>
          <p:nvSpPr>
            <p:cNvPr id="66" name="Rectangle 21"/>
            <p:cNvSpPr>
              <a:spLocks noChangeArrowheads="1"/>
            </p:cNvSpPr>
            <p:nvPr/>
          </p:nvSpPr>
          <p:spPr bwMode="auto">
            <a:xfrm>
              <a:off x="978" y="3066"/>
              <a:ext cx="906" cy="347"/>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 name="Text Box 22"/>
            <p:cNvSpPr txBox="1">
              <a:spLocks noChangeArrowheads="1"/>
            </p:cNvSpPr>
            <p:nvPr/>
          </p:nvSpPr>
          <p:spPr bwMode="auto">
            <a:xfrm>
              <a:off x="940" y="3118"/>
              <a:ext cx="963" cy="212"/>
            </a:xfrm>
            <a:prstGeom prst="rect">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a:solidFill>
                    <a:srgbClr val="000000"/>
                  </a:solidFill>
                  <a:effectLst/>
                </a:rPr>
                <a:t>SQL Server</a:t>
              </a:r>
            </a:p>
          </p:txBody>
        </p:sp>
      </p:grpSp>
      <p:grpSp>
        <p:nvGrpSpPr>
          <p:cNvPr id="68" name="Group 23"/>
          <p:cNvGrpSpPr>
            <a:grpSpLocks/>
          </p:cNvGrpSpPr>
          <p:nvPr/>
        </p:nvGrpSpPr>
        <p:grpSpPr bwMode="auto">
          <a:xfrm>
            <a:off x="1590675" y="5562600"/>
            <a:ext cx="455613" cy="647700"/>
            <a:chOff x="1002" y="3339"/>
            <a:chExt cx="287" cy="408"/>
          </a:xfrm>
        </p:grpSpPr>
        <p:sp>
          <p:nvSpPr>
            <p:cNvPr id="69" name="AutoShape 24"/>
            <p:cNvSpPr>
              <a:spLocks noChangeArrowheads="1"/>
            </p:cNvSpPr>
            <p:nvPr/>
          </p:nvSpPr>
          <p:spPr bwMode="auto">
            <a:xfrm>
              <a:off x="1127" y="3339"/>
              <a:ext cx="162" cy="408"/>
            </a:xfrm>
            <a:prstGeom prst="downArrow">
              <a:avLst>
                <a:gd name="adj1" fmla="val 50000"/>
                <a:gd name="adj2" fmla="val 62963"/>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70" name="Group 25"/>
            <p:cNvGrpSpPr>
              <a:grpSpLocks/>
            </p:cNvGrpSpPr>
            <p:nvPr/>
          </p:nvGrpSpPr>
          <p:grpSpPr bwMode="auto">
            <a:xfrm>
              <a:off x="1002" y="3380"/>
              <a:ext cx="207" cy="231"/>
              <a:chOff x="234" y="1324"/>
              <a:chExt cx="207" cy="231"/>
            </a:xfrm>
          </p:grpSpPr>
          <p:sp>
            <p:nvSpPr>
              <p:cNvPr id="71" name="Oval 26"/>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 name="Text Box 27"/>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effectLst/>
                  </a:rPr>
                  <a:t>2</a:t>
                </a:r>
              </a:p>
            </p:txBody>
          </p:sp>
        </p:grpSp>
      </p:grpSp>
      <p:grpSp>
        <p:nvGrpSpPr>
          <p:cNvPr id="73" name="Group 28"/>
          <p:cNvGrpSpPr>
            <a:grpSpLocks/>
          </p:cNvGrpSpPr>
          <p:nvPr/>
        </p:nvGrpSpPr>
        <p:grpSpPr bwMode="auto">
          <a:xfrm>
            <a:off x="3062288" y="4867275"/>
            <a:ext cx="2901950" cy="523875"/>
            <a:chOff x="1929" y="2901"/>
            <a:chExt cx="1828" cy="330"/>
          </a:xfrm>
        </p:grpSpPr>
        <p:sp>
          <p:nvSpPr>
            <p:cNvPr id="74" name="AutoShape 29"/>
            <p:cNvSpPr>
              <a:spLocks noChangeArrowheads="1"/>
            </p:cNvSpPr>
            <p:nvPr/>
          </p:nvSpPr>
          <p:spPr bwMode="auto">
            <a:xfrm rot="-5400000">
              <a:off x="2753" y="2228"/>
              <a:ext cx="179" cy="1828"/>
            </a:xfrm>
            <a:prstGeom prst="downArrow">
              <a:avLst>
                <a:gd name="adj1" fmla="val 49722"/>
                <a:gd name="adj2" fmla="val 63165"/>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75" name="Group 30"/>
            <p:cNvGrpSpPr>
              <a:grpSpLocks/>
            </p:cNvGrpSpPr>
            <p:nvPr/>
          </p:nvGrpSpPr>
          <p:grpSpPr bwMode="auto">
            <a:xfrm>
              <a:off x="2662" y="2901"/>
              <a:ext cx="207" cy="231"/>
              <a:chOff x="234" y="1324"/>
              <a:chExt cx="207" cy="231"/>
            </a:xfrm>
          </p:grpSpPr>
          <p:sp>
            <p:nvSpPr>
              <p:cNvPr id="76" name="Oval 31"/>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 name="Text Box 32"/>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effectLst/>
                  </a:rPr>
                  <a:t>2</a:t>
                </a:r>
              </a:p>
            </p:txBody>
          </p:sp>
        </p:grpSp>
      </p:grpSp>
      <p:grpSp>
        <p:nvGrpSpPr>
          <p:cNvPr id="78" name="Group 33"/>
          <p:cNvGrpSpPr>
            <a:grpSpLocks/>
          </p:cNvGrpSpPr>
          <p:nvPr/>
        </p:nvGrpSpPr>
        <p:grpSpPr bwMode="auto">
          <a:xfrm>
            <a:off x="3062288" y="5472112"/>
            <a:ext cx="2901950" cy="498475"/>
            <a:chOff x="1929" y="3282"/>
            <a:chExt cx="1828" cy="314"/>
          </a:xfrm>
        </p:grpSpPr>
        <p:sp>
          <p:nvSpPr>
            <p:cNvPr id="79" name="AutoShape 34"/>
            <p:cNvSpPr>
              <a:spLocks noChangeArrowheads="1"/>
            </p:cNvSpPr>
            <p:nvPr/>
          </p:nvSpPr>
          <p:spPr bwMode="auto">
            <a:xfrm rot="5400000" flipH="1">
              <a:off x="2753" y="2458"/>
              <a:ext cx="179" cy="1828"/>
            </a:xfrm>
            <a:prstGeom prst="downArrow">
              <a:avLst>
                <a:gd name="adj1" fmla="val 49722"/>
                <a:gd name="adj2" fmla="val 63165"/>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80" name="Group 35"/>
            <p:cNvGrpSpPr>
              <a:grpSpLocks/>
            </p:cNvGrpSpPr>
            <p:nvPr/>
          </p:nvGrpSpPr>
          <p:grpSpPr bwMode="auto">
            <a:xfrm>
              <a:off x="2671" y="3365"/>
              <a:ext cx="207" cy="231"/>
              <a:chOff x="234" y="1324"/>
              <a:chExt cx="207" cy="231"/>
            </a:xfrm>
          </p:grpSpPr>
          <p:sp>
            <p:nvSpPr>
              <p:cNvPr id="81" name="Oval 36"/>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 name="Text Box 37"/>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effectLst/>
                  </a:rPr>
                  <a:t>4</a:t>
                </a:r>
              </a:p>
            </p:txBody>
          </p:sp>
        </p:grpSp>
      </p:grpSp>
      <p:grpSp>
        <p:nvGrpSpPr>
          <p:cNvPr id="83" name="Group 38"/>
          <p:cNvGrpSpPr>
            <a:grpSpLocks/>
          </p:cNvGrpSpPr>
          <p:nvPr/>
        </p:nvGrpSpPr>
        <p:grpSpPr bwMode="auto">
          <a:xfrm>
            <a:off x="2406650" y="2892425"/>
            <a:ext cx="441325" cy="2384425"/>
            <a:chOff x="1516" y="1657"/>
            <a:chExt cx="278" cy="1502"/>
          </a:xfrm>
        </p:grpSpPr>
        <p:sp>
          <p:nvSpPr>
            <p:cNvPr id="84" name="AutoShape 39"/>
            <p:cNvSpPr>
              <a:spLocks noChangeArrowheads="1"/>
            </p:cNvSpPr>
            <p:nvPr/>
          </p:nvSpPr>
          <p:spPr bwMode="auto">
            <a:xfrm flipV="1">
              <a:off x="1516" y="1657"/>
              <a:ext cx="163" cy="1502"/>
            </a:xfrm>
            <a:prstGeom prst="downArrow">
              <a:avLst>
                <a:gd name="adj1" fmla="val 39880"/>
                <a:gd name="adj2" fmla="val 95133"/>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85" name="Group 40"/>
            <p:cNvGrpSpPr>
              <a:grpSpLocks/>
            </p:cNvGrpSpPr>
            <p:nvPr/>
          </p:nvGrpSpPr>
          <p:grpSpPr bwMode="auto">
            <a:xfrm>
              <a:off x="1587" y="2805"/>
              <a:ext cx="207" cy="231"/>
              <a:chOff x="234" y="1324"/>
              <a:chExt cx="207" cy="231"/>
            </a:xfrm>
          </p:grpSpPr>
          <p:sp>
            <p:nvSpPr>
              <p:cNvPr id="86" name="Oval 41"/>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 name="Text Box 42"/>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effectLst/>
                  </a:rPr>
                  <a:t>5</a:t>
                </a:r>
              </a:p>
            </p:txBody>
          </p:sp>
        </p:grpSp>
      </p:grpSp>
      <p:grpSp>
        <p:nvGrpSpPr>
          <p:cNvPr id="88" name="Group 43"/>
          <p:cNvGrpSpPr>
            <a:grpSpLocks/>
          </p:cNvGrpSpPr>
          <p:nvPr/>
        </p:nvGrpSpPr>
        <p:grpSpPr bwMode="auto">
          <a:xfrm>
            <a:off x="1703388" y="2901950"/>
            <a:ext cx="457200" cy="2384425"/>
            <a:chOff x="1073" y="1663"/>
            <a:chExt cx="288" cy="1502"/>
          </a:xfrm>
        </p:grpSpPr>
        <p:sp>
          <p:nvSpPr>
            <p:cNvPr id="89" name="AutoShape 44"/>
            <p:cNvSpPr>
              <a:spLocks noChangeArrowheads="1"/>
            </p:cNvSpPr>
            <p:nvPr/>
          </p:nvSpPr>
          <p:spPr bwMode="auto">
            <a:xfrm>
              <a:off x="1198" y="1663"/>
              <a:ext cx="163" cy="1502"/>
            </a:xfrm>
            <a:prstGeom prst="downArrow">
              <a:avLst>
                <a:gd name="adj1" fmla="val 39880"/>
                <a:gd name="adj2" fmla="val 95133"/>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90" name="Group 45"/>
            <p:cNvGrpSpPr>
              <a:grpSpLocks/>
            </p:cNvGrpSpPr>
            <p:nvPr/>
          </p:nvGrpSpPr>
          <p:grpSpPr bwMode="auto">
            <a:xfrm>
              <a:off x="1073" y="2761"/>
              <a:ext cx="207" cy="231"/>
              <a:chOff x="234" y="1324"/>
              <a:chExt cx="207" cy="231"/>
            </a:xfrm>
          </p:grpSpPr>
          <p:sp>
            <p:nvSpPr>
              <p:cNvPr id="91" name="Oval 46"/>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 name="Text Box 47"/>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effectLst/>
                  </a:rPr>
                  <a:t>1</a:t>
                </a:r>
              </a:p>
            </p:txBody>
          </p:sp>
        </p:grpSp>
      </p:grpSp>
      <p:sp>
        <p:nvSpPr>
          <p:cNvPr id="93" name="AutoShape 48"/>
          <p:cNvSpPr>
            <a:spLocks noChangeArrowheads="1"/>
          </p:cNvSpPr>
          <p:nvPr/>
        </p:nvSpPr>
        <p:spPr bwMode="auto">
          <a:xfrm>
            <a:off x="2378075" y="6105525"/>
            <a:ext cx="511175" cy="522287"/>
          </a:xfrm>
          <a:prstGeom prst="flowChartMagneticDisk">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en-US" sz="1600">
                <a:solidFill>
                  <a:srgbClr val="000000"/>
                </a:solidFill>
                <a:effectLst/>
              </a:rPr>
              <a:t>Data</a:t>
            </a:r>
          </a:p>
        </p:txBody>
      </p:sp>
      <p:sp>
        <p:nvSpPr>
          <p:cNvPr id="94" name="AutoShape 49"/>
          <p:cNvSpPr>
            <a:spLocks noChangeArrowheads="1"/>
          </p:cNvSpPr>
          <p:nvPr/>
        </p:nvSpPr>
        <p:spPr bwMode="auto">
          <a:xfrm>
            <a:off x="6900863" y="6105525"/>
            <a:ext cx="511175" cy="522287"/>
          </a:xfrm>
          <a:prstGeom prst="flowChartMagneticDisk">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en-US" sz="1600">
                <a:solidFill>
                  <a:srgbClr val="000000"/>
                </a:solidFill>
                <a:effectLst/>
              </a:rPr>
              <a:t>Data</a:t>
            </a:r>
          </a:p>
        </p:txBody>
      </p:sp>
      <p:sp>
        <p:nvSpPr>
          <p:cNvPr id="95" name="AutoShape 50"/>
          <p:cNvSpPr>
            <a:spLocks noChangeArrowheads="1"/>
          </p:cNvSpPr>
          <p:nvPr/>
        </p:nvSpPr>
        <p:spPr bwMode="auto">
          <a:xfrm>
            <a:off x="6115050" y="6105525"/>
            <a:ext cx="511175" cy="522287"/>
          </a:xfrm>
          <a:prstGeom prst="flowChartMagneticDisk">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12700">
            <a:solidFill>
              <a:schemeClr val="bg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r>
              <a:rPr lang="en-US" sz="1600">
                <a:solidFill>
                  <a:srgbClr val="000000"/>
                </a:solidFill>
                <a:effectLst/>
              </a:rPr>
              <a:t>Log</a:t>
            </a:r>
          </a:p>
        </p:txBody>
      </p:sp>
      <p:grpSp>
        <p:nvGrpSpPr>
          <p:cNvPr id="96" name="Group 51"/>
          <p:cNvGrpSpPr>
            <a:grpSpLocks/>
          </p:cNvGrpSpPr>
          <p:nvPr/>
        </p:nvGrpSpPr>
        <p:grpSpPr bwMode="auto">
          <a:xfrm>
            <a:off x="6018213" y="5562600"/>
            <a:ext cx="474662" cy="647700"/>
            <a:chOff x="3791" y="3339"/>
            <a:chExt cx="299" cy="408"/>
          </a:xfrm>
        </p:grpSpPr>
        <p:sp>
          <p:nvSpPr>
            <p:cNvPr id="97" name="AutoShape 52"/>
            <p:cNvSpPr>
              <a:spLocks noChangeArrowheads="1"/>
            </p:cNvSpPr>
            <p:nvPr/>
          </p:nvSpPr>
          <p:spPr bwMode="auto">
            <a:xfrm>
              <a:off x="3928" y="3339"/>
              <a:ext cx="162" cy="408"/>
            </a:xfrm>
            <a:prstGeom prst="downArrow">
              <a:avLst>
                <a:gd name="adj1" fmla="val 50000"/>
                <a:gd name="adj2" fmla="val 62963"/>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98" name="Group 53"/>
            <p:cNvGrpSpPr>
              <a:grpSpLocks/>
            </p:cNvGrpSpPr>
            <p:nvPr/>
          </p:nvGrpSpPr>
          <p:grpSpPr bwMode="auto">
            <a:xfrm>
              <a:off x="3791" y="3380"/>
              <a:ext cx="207" cy="231"/>
              <a:chOff x="234" y="1324"/>
              <a:chExt cx="207" cy="231"/>
            </a:xfrm>
          </p:grpSpPr>
          <p:sp>
            <p:nvSpPr>
              <p:cNvPr id="99" name="Oval 54"/>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 name="Text Box 55"/>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effectLst/>
                  </a:rPr>
                  <a:t>3</a:t>
                </a:r>
              </a:p>
            </p:txBody>
          </p:sp>
        </p:grpSp>
      </p:grpSp>
      <p:grpSp>
        <p:nvGrpSpPr>
          <p:cNvPr id="101" name="Group 56"/>
          <p:cNvGrpSpPr>
            <a:grpSpLocks/>
          </p:cNvGrpSpPr>
          <p:nvPr/>
        </p:nvGrpSpPr>
        <p:grpSpPr bwMode="auto">
          <a:xfrm>
            <a:off x="2100263" y="5562600"/>
            <a:ext cx="669925" cy="647700"/>
            <a:chOff x="1323" y="3339"/>
            <a:chExt cx="422" cy="408"/>
          </a:xfrm>
        </p:grpSpPr>
        <p:sp>
          <p:nvSpPr>
            <p:cNvPr id="102" name="AutoShape 57"/>
            <p:cNvSpPr>
              <a:spLocks noChangeArrowheads="1"/>
            </p:cNvSpPr>
            <p:nvPr/>
          </p:nvSpPr>
          <p:spPr bwMode="auto">
            <a:xfrm>
              <a:off x="1583" y="3339"/>
              <a:ext cx="162" cy="408"/>
            </a:xfrm>
            <a:prstGeom prst="downArrow">
              <a:avLst>
                <a:gd name="adj1" fmla="val 50000"/>
                <a:gd name="adj2" fmla="val 62963"/>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103" name="Group 58"/>
            <p:cNvGrpSpPr>
              <a:grpSpLocks/>
            </p:cNvGrpSpPr>
            <p:nvPr/>
          </p:nvGrpSpPr>
          <p:grpSpPr bwMode="auto">
            <a:xfrm>
              <a:off x="1323" y="3380"/>
              <a:ext cx="353" cy="231"/>
              <a:chOff x="234" y="1324"/>
              <a:chExt cx="207" cy="231"/>
            </a:xfrm>
          </p:grpSpPr>
          <p:sp>
            <p:nvSpPr>
              <p:cNvPr id="104" name="Oval 59"/>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 name="Text Box 60"/>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bg1"/>
                    </a:solidFill>
                    <a:effectLst/>
                  </a:rPr>
                  <a:t>&gt;2</a:t>
                </a:r>
              </a:p>
            </p:txBody>
          </p:sp>
        </p:grpSp>
      </p:grpSp>
      <p:grpSp>
        <p:nvGrpSpPr>
          <p:cNvPr id="106" name="Group 61"/>
          <p:cNvGrpSpPr>
            <a:grpSpLocks/>
          </p:cNvGrpSpPr>
          <p:nvPr/>
        </p:nvGrpSpPr>
        <p:grpSpPr bwMode="auto">
          <a:xfrm>
            <a:off x="6681788" y="5562600"/>
            <a:ext cx="641350" cy="647700"/>
            <a:chOff x="4209" y="3339"/>
            <a:chExt cx="404" cy="408"/>
          </a:xfrm>
        </p:grpSpPr>
        <p:sp>
          <p:nvSpPr>
            <p:cNvPr id="107" name="AutoShape 62"/>
            <p:cNvSpPr>
              <a:spLocks noChangeArrowheads="1"/>
            </p:cNvSpPr>
            <p:nvPr/>
          </p:nvSpPr>
          <p:spPr bwMode="auto">
            <a:xfrm>
              <a:off x="4424" y="3339"/>
              <a:ext cx="189" cy="408"/>
            </a:xfrm>
            <a:prstGeom prst="downArrow">
              <a:avLst>
                <a:gd name="adj1" fmla="val 50000"/>
                <a:gd name="adj2" fmla="val 53968"/>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prstShdw prst="shdw17" dist="17961" dir="2700000">
                <a:schemeClr val="accent2">
                  <a:gamma/>
                  <a:shade val="60000"/>
                  <a:invGamma/>
                </a:schemeClr>
              </a:prstShdw>
            </a:effectLst>
            <a:extLs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nchor="ctr"/>
            <a:lstStyle/>
            <a:p>
              <a:endParaRPr lang="en-US"/>
            </a:p>
          </p:txBody>
        </p:sp>
        <p:grpSp>
          <p:nvGrpSpPr>
            <p:cNvPr id="108" name="Group 63"/>
            <p:cNvGrpSpPr>
              <a:grpSpLocks/>
            </p:cNvGrpSpPr>
            <p:nvPr/>
          </p:nvGrpSpPr>
          <p:grpSpPr bwMode="auto">
            <a:xfrm>
              <a:off x="4209" y="3380"/>
              <a:ext cx="336" cy="231"/>
              <a:chOff x="234" y="1324"/>
              <a:chExt cx="207" cy="231"/>
            </a:xfrm>
          </p:grpSpPr>
          <p:sp>
            <p:nvSpPr>
              <p:cNvPr id="109" name="Oval 64"/>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 name="Text Box 65"/>
              <p:cNvSpPr txBox="1">
                <a:spLocks noChangeArrowheads="1"/>
              </p:cNvSpPr>
              <p:nvPr/>
            </p:nvSpPr>
            <p:spPr bwMode="auto">
              <a:xfrm>
                <a:off x="234" y="1324"/>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bg1"/>
                    </a:solidFill>
                    <a:effectLst/>
                  </a:rPr>
                  <a:t>&gt;3</a:t>
                </a:r>
              </a:p>
            </p:txBody>
          </p:sp>
        </p:grpSp>
      </p:grpSp>
      <p:sp>
        <p:nvSpPr>
          <p:cNvPr id="111" name="AutoShape 66"/>
          <p:cNvSpPr>
            <a:spLocks noChangeArrowheads="1"/>
          </p:cNvSpPr>
          <p:nvPr/>
        </p:nvSpPr>
        <p:spPr bwMode="auto">
          <a:xfrm>
            <a:off x="6629400" y="2239962"/>
            <a:ext cx="2244725" cy="957263"/>
          </a:xfrm>
          <a:prstGeom prst="wedgeRectCallout">
            <a:avLst>
              <a:gd name="adj1" fmla="val -82884"/>
              <a:gd name="adj2" fmla="val 118824"/>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50000"/>
              </a:spcBef>
            </a:pPr>
            <a:r>
              <a:rPr lang="en-US" dirty="0">
                <a:solidFill>
                  <a:schemeClr val="bg1"/>
                </a:solidFill>
                <a:effectLst>
                  <a:outerShdw blurRad="38100" dist="38100" dir="2700000" algn="tl">
                    <a:srgbClr val="FFFFFF"/>
                  </a:outerShdw>
                </a:effectLst>
              </a:rPr>
              <a:t>Mirror is always redoing – it remains current</a:t>
            </a:r>
          </a:p>
        </p:txBody>
      </p:sp>
      <p:grpSp>
        <p:nvGrpSpPr>
          <p:cNvPr id="112" name="Group 67"/>
          <p:cNvGrpSpPr>
            <a:grpSpLocks/>
          </p:cNvGrpSpPr>
          <p:nvPr/>
        </p:nvGrpSpPr>
        <p:grpSpPr bwMode="auto">
          <a:xfrm>
            <a:off x="1060450" y="2895599"/>
            <a:ext cx="1198563" cy="366713"/>
            <a:chOff x="234" y="1315"/>
            <a:chExt cx="207" cy="231"/>
          </a:xfrm>
        </p:grpSpPr>
        <p:sp>
          <p:nvSpPr>
            <p:cNvPr id="113" name="Oval 68"/>
            <p:cNvSpPr>
              <a:spLocks noChangeArrowheads="1"/>
            </p:cNvSpPr>
            <p:nvPr/>
          </p:nvSpPr>
          <p:spPr bwMode="auto">
            <a:xfrm>
              <a:off x="246" y="1353"/>
              <a:ext cx="179" cy="190"/>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 name="Text Box 69"/>
            <p:cNvSpPr txBox="1">
              <a:spLocks noChangeArrowheads="1"/>
            </p:cNvSpPr>
            <p:nvPr/>
          </p:nvSpPr>
          <p:spPr bwMode="auto">
            <a:xfrm>
              <a:off x="234" y="1315"/>
              <a:ext cx="207"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bg1"/>
                  </a:solidFill>
                  <a:effectLst/>
                </a:rPr>
                <a:t>Commit</a:t>
              </a:r>
            </a:p>
          </p:txBody>
        </p:sp>
      </p:grpSp>
      <p:grpSp>
        <p:nvGrpSpPr>
          <p:cNvPr id="115" name="Group 70"/>
          <p:cNvGrpSpPr>
            <a:grpSpLocks noChangeAspect="1"/>
          </p:cNvGrpSpPr>
          <p:nvPr/>
        </p:nvGrpSpPr>
        <p:grpSpPr bwMode="auto">
          <a:xfrm>
            <a:off x="3875088" y="2289175"/>
            <a:ext cx="685800" cy="401637"/>
            <a:chOff x="3744" y="1056"/>
            <a:chExt cx="720" cy="422"/>
          </a:xfrm>
        </p:grpSpPr>
        <p:sp>
          <p:nvSpPr>
            <p:cNvPr id="116" name="AutoShape 71"/>
            <p:cNvSpPr>
              <a:spLocks noChangeAspect="1" noChangeArrowheads="1" noTextEdit="1"/>
            </p:cNvSpPr>
            <p:nvPr/>
          </p:nvSpPr>
          <p:spPr bwMode="auto">
            <a:xfrm>
              <a:off x="3744" y="1056"/>
              <a:ext cx="720"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7" name="Freeform 72"/>
            <p:cNvSpPr>
              <a:spLocks/>
            </p:cNvSpPr>
            <p:nvPr/>
          </p:nvSpPr>
          <p:spPr bwMode="auto">
            <a:xfrm>
              <a:off x="3766" y="1122"/>
              <a:ext cx="594" cy="311"/>
            </a:xfrm>
            <a:custGeom>
              <a:avLst/>
              <a:gdLst>
                <a:gd name="T0" fmla="*/ 281 w 1188"/>
                <a:gd name="T1" fmla="*/ 200 h 621"/>
                <a:gd name="T2" fmla="*/ 433 w 1188"/>
                <a:gd name="T3" fmla="*/ 77 h 621"/>
                <a:gd name="T4" fmla="*/ 574 w 1188"/>
                <a:gd name="T5" fmla="*/ 0 h 621"/>
                <a:gd name="T6" fmla="*/ 309 w 1188"/>
                <a:gd name="T7" fmla="*/ 228 h 621"/>
                <a:gd name="T8" fmla="*/ 340 w 1188"/>
                <a:gd name="T9" fmla="*/ 288 h 621"/>
                <a:gd name="T10" fmla="*/ 355 w 1188"/>
                <a:gd name="T11" fmla="*/ 317 h 621"/>
                <a:gd name="T12" fmla="*/ 413 w 1188"/>
                <a:gd name="T13" fmla="*/ 277 h 621"/>
                <a:gd name="T14" fmla="*/ 459 w 1188"/>
                <a:gd name="T15" fmla="*/ 277 h 621"/>
                <a:gd name="T16" fmla="*/ 515 w 1188"/>
                <a:gd name="T17" fmla="*/ 317 h 621"/>
                <a:gd name="T18" fmla="*/ 559 w 1188"/>
                <a:gd name="T19" fmla="*/ 254 h 621"/>
                <a:gd name="T20" fmla="*/ 640 w 1188"/>
                <a:gd name="T21" fmla="*/ 194 h 621"/>
                <a:gd name="T22" fmla="*/ 733 w 1188"/>
                <a:gd name="T23" fmla="*/ 203 h 621"/>
                <a:gd name="T24" fmla="*/ 807 w 1188"/>
                <a:gd name="T25" fmla="*/ 255 h 621"/>
                <a:gd name="T26" fmla="*/ 849 w 1188"/>
                <a:gd name="T27" fmla="*/ 332 h 621"/>
                <a:gd name="T28" fmla="*/ 898 w 1188"/>
                <a:gd name="T29" fmla="*/ 337 h 621"/>
                <a:gd name="T30" fmla="*/ 944 w 1188"/>
                <a:gd name="T31" fmla="*/ 302 h 621"/>
                <a:gd name="T32" fmla="*/ 1100 w 1188"/>
                <a:gd name="T33" fmla="*/ 187 h 621"/>
                <a:gd name="T34" fmla="*/ 1188 w 1188"/>
                <a:gd name="T35" fmla="*/ 153 h 621"/>
                <a:gd name="T36" fmla="*/ 1144 w 1188"/>
                <a:gd name="T37" fmla="*/ 208 h 621"/>
                <a:gd name="T38" fmla="*/ 914 w 1188"/>
                <a:gd name="T39" fmla="*/ 375 h 621"/>
                <a:gd name="T40" fmla="*/ 908 w 1188"/>
                <a:gd name="T41" fmla="*/ 422 h 621"/>
                <a:gd name="T42" fmla="*/ 841 w 1188"/>
                <a:gd name="T43" fmla="*/ 424 h 621"/>
                <a:gd name="T44" fmla="*/ 813 w 1188"/>
                <a:gd name="T45" fmla="*/ 522 h 621"/>
                <a:gd name="T46" fmla="*/ 723 w 1188"/>
                <a:gd name="T47" fmla="*/ 607 h 621"/>
                <a:gd name="T48" fmla="*/ 613 w 1188"/>
                <a:gd name="T49" fmla="*/ 612 h 621"/>
                <a:gd name="T50" fmla="*/ 528 w 1188"/>
                <a:gd name="T51" fmla="*/ 563 h 621"/>
                <a:gd name="T52" fmla="*/ 507 w 1188"/>
                <a:gd name="T53" fmla="*/ 479 h 621"/>
                <a:gd name="T54" fmla="*/ 507 w 1188"/>
                <a:gd name="T55" fmla="*/ 392 h 621"/>
                <a:gd name="T56" fmla="*/ 476 w 1188"/>
                <a:gd name="T57" fmla="*/ 331 h 621"/>
                <a:gd name="T58" fmla="*/ 414 w 1188"/>
                <a:gd name="T59" fmla="*/ 304 h 621"/>
                <a:gd name="T60" fmla="*/ 362 w 1188"/>
                <a:gd name="T61" fmla="*/ 347 h 621"/>
                <a:gd name="T62" fmla="*/ 350 w 1188"/>
                <a:gd name="T63" fmla="*/ 454 h 621"/>
                <a:gd name="T64" fmla="*/ 292 w 1188"/>
                <a:gd name="T65" fmla="*/ 558 h 621"/>
                <a:gd name="T66" fmla="*/ 194 w 1188"/>
                <a:gd name="T67" fmla="*/ 621 h 621"/>
                <a:gd name="T68" fmla="*/ 96 w 1188"/>
                <a:gd name="T69" fmla="*/ 616 h 621"/>
                <a:gd name="T70" fmla="*/ 30 w 1188"/>
                <a:gd name="T71" fmla="*/ 571 h 621"/>
                <a:gd name="T72" fmla="*/ 0 w 1188"/>
                <a:gd name="T73" fmla="*/ 515 h 621"/>
                <a:gd name="T74" fmla="*/ 0 w 1188"/>
                <a:gd name="T75" fmla="*/ 402 h 621"/>
                <a:gd name="T76" fmla="*/ 25 w 1188"/>
                <a:gd name="T77" fmla="*/ 310 h 621"/>
                <a:gd name="T78" fmla="*/ 88 w 1188"/>
                <a:gd name="T79" fmla="*/ 230 h 621"/>
                <a:gd name="T80" fmla="*/ 169 w 1188"/>
                <a:gd name="T81" fmla="*/ 197 h 621"/>
                <a:gd name="T82" fmla="*/ 241 w 1188"/>
                <a:gd name="T83" fmla="*/ 200 h 621"/>
                <a:gd name="T84" fmla="*/ 281 w 1188"/>
                <a:gd name="T85" fmla="*/ 200 h 621"/>
                <a:gd name="T86" fmla="*/ 281 w 1188"/>
                <a:gd name="T87" fmla="*/ 20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88" h="621">
                  <a:moveTo>
                    <a:pt x="281" y="200"/>
                  </a:moveTo>
                  <a:lnTo>
                    <a:pt x="433" y="77"/>
                  </a:lnTo>
                  <a:lnTo>
                    <a:pt x="574" y="0"/>
                  </a:lnTo>
                  <a:lnTo>
                    <a:pt x="309" y="228"/>
                  </a:lnTo>
                  <a:lnTo>
                    <a:pt x="340" y="288"/>
                  </a:lnTo>
                  <a:lnTo>
                    <a:pt x="355" y="317"/>
                  </a:lnTo>
                  <a:lnTo>
                    <a:pt x="413" y="277"/>
                  </a:lnTo>
                  <a:lnTo>
                    <a:pt x="459" y="277"/>
                  </a:lnTo>
                  <a:lnTo>
                    <a:pt x="515" y="317"/>
                  </a:lnTo>
                  <a:lnTo>
                    <a:pt x="559" y="254"/>
                  </a:lnTo>
                  <a:lnTo>
                    <a:pt x="640" y="194"/>
                  </a:lnTo>
                  <a:lnTo>
                    <a:pt x="733" y="203"/>
                  </a:lnTo>
                  <a:lnTo>
                    <a:pt x="807" y="255"/>
                  </a:lnTo>
                  <a:lnTo>
                    <a:pt x="849" y="332"/>
                  </a:lnTo>
                  <a:lnTo>
                    <a:pt x="898" y="337"/>
                  </a:lnTo>
                  <a:lnTo>
                    <a:pt x="944" y="302"/>
                  </a:lnTo>
                  <a:lnTo>
                    <a:pt x="1100" y="187"/>
                  </a:lnTo>
                  <a:lnTo>
                    <a:pt x="1188" y="153"/>
                  </a:lnTo>
                  <a:lnTo>
                    <a:pt x="1144" y="208"/>
                  </a:lnTo>
                  <a:lnTo>
                    <a:pt x="914" y="375"/>
                  </a:lnTo>
                  <a:lnTo>
                    <a:pt x="908" y="422"/>
                  </a:lnTo>
                  <a:lnTo>
                    <a:pt x="841" y="424"/>
                  </a:lnTo>
                  <a:lnTo>
                    <a:pt x="813" y="522"/>
                  </a:lnTo>
                  <a:lnTo>
                    <a:pt x="723" y="607"/>
                  </a:lnTo>
                  <a:lnTo>
                    <a:pt x="613" y="612"/>
                  </a:lnTo>
                  <a:lnTo>
                    <a:pt x="528" y="563"/>
                  </a:lnTo>
                  <a:lnTo>
                    <a:pt x="507" y="479"/>
                  </a:lnTo>
                  <a:lnTo>
                    <a:pt x="507" y="392"/>
                  </a:lnTo>
                  <a:lnTo>
                    <a:pt x="476" y="331"/>
                  </a:lnTo>
                  <a:lnTo>
                    <a:pt x="414" y="304"/>
                  </a:lnTo>
                  <a:lnTo>
                    <a:pt x="362" y="347"/>
                  </a:lnTo>
                  <a:lnTo>
                    <a:pt x="350" y="454"/>
                  </a:lnTo>
                  <a:lnTo>
                    <a:pt x="292" y="558"/>
                  </a:lnTo>
                  <a:lnTo>
                    <a:pt x="194" y="621"/>
                  </a:lnTo>
                  <a:lnTo>
                    <a:pt x="96" y="616"/>
                  </a:lnTo>
                  <a:lnTo>
                    <a:pt x="30" y="571"/>
                  </a:lnTo>
                  <a:lnTo>
                    <a:pt x="0" y="515"/>
                  </a:lnTo>
                  <a:lnTo>
                    <a:pt x="0" y="402"/>
                  </a:lnTo>
                  <a:lnTo>
                    <a:pt x="25" y="310"/>
                  </a:lnTo>
                  <a:lnTo>
                    <a:pt x="88" y="230"/>
                  </a:lnTo>
                  <a:lnTo>
                    <a:pt x="169" y="197"/>
                  </a:lnTo>
                  <a:lnTo>
                    <a:pt x="241" y="200"/>
                  </a:lnTo>
                  <a:lnTo>
                    <a:pt x="281" y="200"/>
                  </a:lnTo>
                  <a:lnTo>
                    <a:pt x="281" y="200"/>
                  </a:lnTo>
                  <a:close/>
                </a:path>
              </a:pathLst>
            </a:custGeom>
            <a:solidFill>
              <a:srgbClr val="C6EF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8" name="Freeform 73"/>
            <p:cNvSpPr>
              <a:spLocks/>
            </p:cNvSpPr>
            <p:nvPr/>
          </p:nvSpPr>
          <p:spPr bwMode="auto">
            <a:xfrm>
              <a:off x="4030" y="1231"/>
              <a:ext cx="135" cy="141"/>
            </a:xfrm>
            <a:custGeom>
              <a:avLst/>
              <a:gdLst>
                <a:gd name="T0" fmla="*/ 0 w 269"/>
                <a:gd name="T1" fmla="*/ 210 h 283"/>
                <a:gd name="T2" fmla="*/ 8 w 269"/>
                <a:gd name="T3" fmla="*/ 137 h 283"/>
                <a:gd name="T4" fmla="*/ 28 w 269"/>
                <a:gd name="T5" fmla="*/ 98 h 283"/>
                <a:gd name="T6" fmla="*/ 66 w 269"/>
                <a:gd name="T7" fmla="*/ 51 h 283"/>
                <a:gd name="T8" fmla="*/ 96 w 269"/>
                <a:gd name="T9" fmla="*/ 24 h 283"/>
                <a:gd name="T10" fmla="*/ 143 w 269"/>
                <a:gd name="T11" fmla="*/ 5 h 283"/>
                <a:gd name="T12" fmla="*/ 172 w 269"/>
                <a:gd name="T13" fmla="*/ 0 h 283"/>
                <a:gd name="T14" fmla="*/ 206 w 269"/>
                <a:gd name="T15" fmla="*/ 11 h 283"/>
                <a:gd name="T16" fmla="*/ 252 w 269"/>
                <a:gd name="T17" fmla="*/ 38 h 283"/>
                <a:gd name="T18" fmla="*/ 269 w 269"/>
                <a:gd name="T19" fmla="*/ 71 h 283"/>
                <a:gd name="T20" fmla="*/ 222 w 269"/>
                <a:gd name="T21" fmla="*/ 33 h 283"/>
                <a:gd name="T22" fmla="*/ 164 w 269"/>
                <a:gd name="T23" fmla="*/ 22 h 283"/>
                <a:gd name="T24" fmla="*/ 112 w 269"/>
                <a:gd name="T25" fmla="*/ 37 h 283"/>
                <a:gd name="T26" fmla="*/ 64 w 269"/>
                <a:gd name="T27" fmla="*/ 71 h 283"/>
                <a:gd name="T28" fmla="*/ 35 w 269"/>
                <a:gd name="T29" fmla="*/ 120 h 283"/>
                <a:gd name="T30" fmla="*/ 17 w 269"/>
                <a:gd name="T31" fmla="*/ 180 h 283"/>
                <a:gd name="T32" fmla="*/ 16 w 269"/>
                <a:gd name="T33" fmla="*/ 232 h 283"/>
                <a:gd name="T34" fmla="*/ 17 w 269"/>
                <a:gd name="T35" fmla="*/ 283 h 283"/>
                <a:gd name="T36" fmla="*/ 0 w 269"/>
                <a:gd name="T37" fmla="*/ 210 h 283"/>
                <a:gd name="T38" fmla="*/ 0 w 269"/>
                <a:gd name="T39" fmla="*/ 21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9" h="283">
                  <a:moveTo>
                    <a:pt x="0" y="210"/>
                  </a:moveTo>
                  <a:lnTo>
                    <a:pt x="8" y="137"/>
                  </a:lnTo>
                  <a:lnTo>
                    <a:pt x="28" y="98"/>
                  </a:lnTo>
                  <a:lnTo>
                    <a:pt x="66" y="51"/>
                  </a:lnTo>
                  <a:lnTo>
                    <a:pt x="96" y="24"/>
                  </a:lnTo>
                  <a:lnTo>
                    <a:pt x="143" y="5"/>
                  </a:lnTo>
                  <a:lnTo>
                    <a:pt x="172" y="0"/>
                  </a:lnTo>
                  <a:lnTo>
                    <a:pt x="206" y="11"/>
                  </a:lnTo>
                  <a:lnTo>
                    <a:pt x="252" y="38"/>
                  </a:lnTo>
                  <a:lnTo>
                    <a:pt x="269" y="71"/>
                  </a:lnTo>
                  <a:lnTo>
                    <a:pt x="222" y="33"/>
                  </a:lnTo>
                  <a:lnTo>
                    <a:pt x="164" y="22"/>
                  </a:lnTo>
                  <a:lnTo>
                    <a:pt x="112" y="37"/>
                  </a:lnTo>
                  <a:lnTo>
                    <a:pt x="64" y="71"/>
                  </a:lnTo>
                  <a:lnTo>
                    <a:pt x="35" y="120"/>
                  </a:lnTo>
                  <a:lnTo>
                    <a:pt x="17" y="180"/>
                  </a:lnTo>
                  <a:lnTo>
                    <a:pt x="16" y="232"/>
                  </a:lnTo>
                  <a:lnTo>
                    <a:pt x="17" y="283"/>
                  </a:lnTo>
                  <a:lnTo>
                    <a:pt x="0" y="210"/>
                  </a:lnTo>
                  <a:lnTo>
                    <a:pt x="0" y="2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 name="Freeform 74"/>
            <p:cNvSpPr>
              <a:spLocks/>
            </p:cNvSpPr>
            <p:nvPr/>
          </p:nvSpPr>
          <p:spPr bwMode="auto">
            <a:xfrm>
              <a:off x="3786" y="1248"/>
              <a:ext cx="131" cy="157"/>
            </a:xfrm>
            <a:custGeom>
              <a:avLst/>
              <a:gdLst>
                <a:gd name="T0" fmla="*/ 207 w 263"/>
                <a:gd name="T1" fmla="*/ 242 h 314"/>
                <a:gd name="T2" fmla="*/ 263 w 263"/>
                <a:gd name="T3" fmla="*/ 139 h 314"/>
                <a:gd name="T4" fmla="*/ 250 w 263"/>
                <a:gd name="T5" fmla="*/ 65 h 314"/>
                <a:gd name="T6" fmla="*/ 187 w 263"/>
                <a:gd name="T7" fmla="*/ 0 h 314"/>
                <a:gd name="T8" fmla="*/ 103 w 263"/>
                <a:gd name="T9" fmla="*/ 7 h 314"/>
                <a:gd name="T10" fmla="*/ 31 w 263"/>
                <a:gd name="T11" fmla="*/ 67 h 314"/>
                <a:gd name="T12" fmla="*/ 0 w 263"/>
                <a:gd name="T13" fmla="*/ 168 h 314"/>
                <a:gd name="T14" fmla="*/ 15 w 263"/>
                <a:gd name="T15" fmla="*/ 269 h 314"/>
                <a:gd name="T16" fmla="*/ 74 w 263"/>
                <a:gd name="T17" fmla="*/ 314 h 314"/>
                <a:gd name="T18" fmla="*/ 126 w 263"/>
                <a:gd name="T19" fmla="*/ 310 h 314"/>
                <a:gd name="T20" fmla="*/ 207 w 263"/>
                <a:gd name="T21" fmla="*/ 242 h 314"/>
                <a:gd name="T22" fmla="*/ 207 w 263"/>
                <a:gd name="T23" fmla="*/ 242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3" h="314">
                  <a:moveTo>
                    <a:pt x="207" y="242"/>
                  </a:moveTo>
                  <a:lnTo>
                    <a:pt x="263" y="139"/>
                  </a:lnTo>
                  <a:lnTo>
                    <a:pt x="250" y="65"/>
                  </a:lnTo>
                  <a:lnTo>
                    <a:pt x="187" y="0"/>
                  </a:lnTo>
                  <a:lnTo>
                    <a:pt x="103" y="7"/>
                  </a:lnTo>
                  <a:lnTo>
                    <a:pt x="31" y="67"/>
                  </a:lnTo>
                  <a:lnTo>
                    <a:pt x="0" y="168"/>
                  </a:lnTo>
                  <a:lnTo>
                    <a:pt x="15" y="269"/>
                  </a:lnTo>
                  <a:lnTo>
                    <a:pt x="74" y="314"/>
                  </a:lnTo>
                  <a:lnTo>
                    <a:pt x="126" y="310"/>
                  </a:lnTo>
                  <a:lnTo>
                    <a:pt x="207" y="242"/>
                  </a:lnTo>
                  <a:lnTo>
                    <a:pt x="207" y="242"/>
                  </a:lnTo>
                  <a:close/>
                </a:path>
              </a:pathLst>
            </a:custGeom>
            <a:solidFill>
              <a:srgbClr val="D7E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0" name="Freeform 75"/>
            <p:cNvSpPr>
              <a:spLocks/>
            </p:cNvSpPr>
            <p:nvPr/>
          </p:nvSpPr>
          <p:spPr bwMode="auto">
            <a:xfrm>
              <a:off x="4046" y="1248"/>
              <a:ext cx="119" cy="154"/>
            </a:xfrm>
            <a:custGeom>
              <a:avLst/>
              <a:gdLst>
                <a:gd name="T0" fmla="*/ 142 w 236"/>
                <a:gd name="T1" fmla="*/ 305 h 310"/>
                <a:gd name="T2" fmla="*/ 222 w 236"/>
                <a:gd name="T3" fmla="*/ 199 h 310"/>
                <a:gd name="T4" fmla="*/ 236 w 236"/>
                <a:gd name="T5" fmla="*/ 100 h 310"/>
                <a:gd name="T6" fmla="*/ 213 w 236"/>
                <a:gd name="T7" fmla="*/ 40 h 310"/>
                <a:gd name="T8" fmla="*/ 131 w 236"/>
                <a:gd name="T9" fmla="*/ 0 h 310"/>
                <a:gd name="T10" fmla="*/ 47 w 236"/>
                <a:gd name="T11" fmla="*/ 41 h 310"/>
                <a:gd name="T12" fmla="*/ 3 w 236"/>
                <a:gd name="T13" fmla="*/ 122 h 310"/>
                <a:gd name="T14" fmla="*/ 0 w 236"/>
                <a:gd name="T15" fmla="*/ 198 h 310"/>
                <a:gd name="T16" fmla="*/ 5 w 236"/>
                <a:gd name="T17" fmla="*/ 262 h 310"/>
                <a:gd name="T18" fmla="*/ 49 w 236"/>
                <a:gd name="T19" fmla="*/ 305 h 310"/>
                <a:gd name="T20" fmla="*/ 107 w 236"/>
                <a:gd name="T21" fmla="*/ 310 h 310"/>
                <a:gd name="T22" fmla="*/ 142 w 236"/>
                <a:gd name="T23" fmla="*/ 305 h 310"/>
                <a:gd name="T24" fmla="*/ 142 w 236"/>
                <a:gd name="T25" fmla="*/ 30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6" h="310">
                  <a:moveTo>
                    <a:pt x="142" y="305"/>
                  </a:moveTo>
                  <a:lnTo>
                    <a:pt x="222" y="199"/>
                  </a:lnTo>
                  <a:lnTo>
                    <a:pt x="236" y="100"/>
                  </a:lnTo>
                  <a:lnTo>
                    <a:pt x="213" y="40"/>
                  </a:lnTo>
                  <a:lnTo>
                    <a:pt x="131" y="0"/>
                  </a:lnTo>
                  <a:lnTo>
                    <a:pt x="47" y="41"/>
                  </a:lnTo>
                  <a:lnTo>
                    <a:pt x="3" y="122"/>
                  </a:lnTo>
                  <a:lnTo>
                    <a:pt x="0" y="198"/>
                  </a:lnTo>
                  <a:lnTo>
                    <a:pt x="5" y="262"/>
                  </a:lnTo>
                  <a:lnTo>
                    <a:pt x="49" y="305"/>
                  </a:lnTo>
                  <a:lnTo>
                    <a:pt x="107" y="310"/>
                  </a:lnTo>
                  <a:lnTo>
                    <a:pt x="142" y="305"/>
                  </a:lnTo>
                  <a:lnTo>
                    <a:pt x="142" y="305"/>
                  </a:lnTo>
                  <a:close/>
                </a:path>
              </a:pathLst>
            </a:custGeom>
            <a:solidFill>
              <a:srgbClr val="D7E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1" name="Freeform 76"/>
            <p:cNvSpPr>
              <a:spLocks/>
            </p:cNvSpPr>
            <p:nvPr/>
          </p:nvSpPr>
          <p:spPr bwMode="auto">
            <a:xfrm>
              <a:off x="3792" y="1444"/>
              <a:ext cx="62" cy="18"/>
            </a:xfrm>
            <a:custGeom>
              <a:avLst/>
              <a:gdLst>
                <a:gd name="T0" fmla="*/ 52 w 125"/>
                <a:gd name="T1" fmla="*/ 36 h 36"/>
                <a:gd name="T2" fmla="*/ 30 w 125"/>
                <a:gd name="T3" fmla="*/ 22 h 36"/>
                <a:gd name="T4" fmla="*/ 3 w 125"/>
                <a:gd name="T5" fmla="*/ 5 h 36"/>
                <a:gd name="T6" fmla="*/ 0 w 125"/>
                <a:gd name="T7" fmla="*/ 3 h 36"/>
                <a:gd name="T8" fmla="*/ 0 w 125"/>
                <a:gd name="T9" fmla="*/ 0 h 36"/>
                <a:gd name="T10" fmla="*/ 6 w 125"/>
                <a:gd name="T11" fmla="*/ 3 h 36"/>
                <a:gd name="T12" fmla="*/ 14 w 125"/>
                <a:gd name="T13" fmla="*/ 8 h 36"/>
                <a:gd name="T14" fmla="*/ 22 w 125"/>
                <a:gd name="T15" fmla="*/ 11 h 36"/>
                <a:gd name="T16" fmla="*/ 30 w 125"/>
                <a:gd name="T17" fmla="*/ 13 h 36"/>
                <a:gd name="T18" fmla="*/ 38 w 125"/>
                <a:gd name="T19" fmla="*/ 16 h 36"/>
                <a:gd name="T20" fmla="*/ 46 w 125"/>
                <a:gd name="T21" fmla="*/ 18 h 36"/>
                <a:gd name="T22" fmla="*/ 62 w 125"/>
                <a:gd name="T23" fmla="*/ 21 h 36"/>
                <a:gd name="T24" fmla="*/ 77 w 125"/>
                <a:gd name="T25" fmla="*/ 24 h 36"/>
                <a:gd name="T26" fmla="*/ 93 w 125"/>
                <a:gd name="T27" fmla="*/ 25 h 36"/>
                <a:gd name="T28" fmla="*/ 125 w 125"/>
                <a:gd name="T29" fmla="*/ 29 h 36"/>
                <a:gd name="T30" fmla="*/ 52 w 125"/>
                <a:gd name="T31" fmla="*/ 36 h 36"/>
                <a:gd name="T32" fmla="*/ 52 w 125"/>
                <a:gd name="T3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 h="36">
                  <a:moveTo>
                    <a:pt x="52" y="36"/>
                  </a:moveTo>
                  <a:lnTo>
                    <a:pt x="30" y="22"/>
                  </a:lnTo>
                  <a:lnTo>
                    <a:pt x="3" y="5"/>
                  </a:lnTo>
                  <a:lnTo>
                    <a:pt x="0" y="3"/>
                  </a:lnTo>
                  <a:lnTo>
                    <a:pt x="0" y="0"/>
                  </a:lnTo>
                  <a:lnTo>
                    <a:pt x="6" y="3"/>
                  </a:lnTo>
                  <a:lnTo>
                    <a:pt x="14" y="8"/>
                  </a:lnTo>
                  <a:lnTo>
                    <a:pt x="22" y="11"/>
                  </a:lnTo>
                  <a:lnTo>
                    <a:pt x="30" y="13"/>
                  </a:lnTo>
                  <a:lnTo>
                    <a:pt x="38" y="16"/>
                  </a:lnTo>
                  <a:lnTo>
                    <a:pt x="46" y="18"/>
                  </a:lnTo>
                  <a:lnTo>
                    <a:pt x="62" y="21"/>
                  </a:lnTo>
                  <a:lnTo>
                    <a:pt x="77" y="24"/>
                  </a:lnTo>
                  <a:lnTo>
                    <a:pt x="93" y="25"/>
                  </a:lnTo>
                  <a:lnTo>
                    <a:pt x="125" y="29"/>
                  </a:lnTo>
                  <a:lnTo>
                    <a:pt x="52" y="36"/>
                  </a:lnTo>
                  <a:lnTo>
                    <a:pt x="52"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 name="Freeform 77"/>
            <p:cNvSpPr>
              <a:spLocks/>
            </p:cNvSpPr>
            <p:nvPr/>
          </p:nvSpPr>
          <p:spPr bwMode="auto">
            <a:xfrm>
              <a:off x="4071" y="1435"/>
              <a:ext cx="59" cy="13"/>
            </a:xfrm>
            <a:custGeom>
              <a:avLst/>
              <a:gdLst>
                <a:gd name="T0" fmla="*/ 42 w 118"/>
                <a:gd name="T1" fmla="*/ 27 h 27"/>
                <a:gd name="T2" fmla="*/ 6 w 118"/>
                <a:gd name="T3" fmla="*/ 19 h 27"/>
                <a:gd name="T4" fmla="*/ 0 w 118"/>
                <a:gd name="T5" fmla="*/ 16 h 27"/>
                <a:gd name="T6" fmla="*/ 60 w 118"/>
                <a:gd name="T7" fmla="*/ 11 h 27"/>
                <a:gd name="T8" fmla="*/ 90 w 118"/>
                <a:gd name="T9" fmla="*/ 7 h 27"/>
                <a:gd name="T10" fmla="*/ 104 w 118"/>
                <a:gd name="T11" fmla="*/ 3 h 27"/>
                <a:gd name="T12" fmla="*/ 118 w 118"/>
                <a:gd name="T13" fmla="*/ 0 h 27"/>
                <a:gd name="T14" fmla="*/ 118 w 118"/>
                <a:gd name="T15" fmla="*/ 2 h 27"/>
                <a:gd name="T16" fmla="*/ 109 w 118"/>
                <a:gd name="T17" fmla="*/ 7 h 27"/>
                <a:gd name="T18" fmla="*/ 99 w 118"/>
                <a:gd name="T19" fmla="*/ 11 h 27"/>
                <a:gd name="T20" fmla="*/ 91 w 118"/>
                <a:gd name="T21" fmla="*/ 14 h 27"/>
                <a:gd name="T22" fmla="*/ 82 w 118"/>
                <a:gd name="T23" fmla="*/ 19 h 27"/>
                <a:gd name="T24" fmla="*/ 72 w 118"/>
                <a:gd name="T25" fmla="*/ 22 h 27"/>
                <a:gd name="T26" fmla="*/ 63 w 118"/>
                <a:gd name="T27" fmla="*/ 24 h 27"/>
                <a:gd name="T28" fmla="*/ 44 w 118"/>
                <a:gd name="T29" fmla="*/ 25 h 27"/>
                <a:gd name="T30" fmla="*/ 42 w 118"/>
                <a:gd name="T31" fmla="*/ 27 h 27"/>
                <a:gd name="T32" fmla="*/ 42 w 118"/>
                <a:gd name="T3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27">
                  <a:moveTo>
                    <a:pt x="42" y="27"/>
                  </a:moveTo>
                  <a:lnTo>
                    <a:pt x="6" y="19"/>
                  </a:lnTo>
                  <a:lnTo>
                    <a:pt x="0" y="16"/>
                  </a:lnTo>
                  <a:lnTo>
                    <a:pt x="60" y="11"/>
                  </a:lnTo>
                  <a:lnTo>
                    <a:pt x="90" y="7"/>
                  </a:lnTo>
                  <a:lnTo>
                    <a:pt x="104" y="3"/>
                  </a:lnTo>
                  <a:lnTo>
                    <a:pt x="118" y="0"/>
                  </a:lnTo>
                  <a:lnTo>
                    <a:pt x="118" y="2"/>
                  </a:lnTo>
                  <a:lnTo>
                    <a:pt x="109" y="7"/>
                  </a:lnTo>
                  <a:lnTo>
                    <a:pt x="99" y="11"/>
                  </a:lnTo>
                  <a:lnTo>
                    <a:pt x="91" y="14"/>
                  </a:lnTo>
                  <a:lnTo>
                    <a:pt x="82" y="19"/>
                  </a:lnTo>
                  <a:lnTo>
                    <a:pt x="72" y="22"/>
                  </a:lnTo>
                  <a:lnTo>
                    <a:pt x="63" y="24"/>
                  </a:lnTo>
                  <a:lnTo>
                    <a:pt x="44" y="25"/>
                  </a:lnTo>
                  <a:lnTo>
                    <a:pt x="42" y="27"/>
                  </a:lnTo>
                  <a:lnTo>
                    <a:pt x="42"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 name="Freeform 78"/>
            <p:cNvSpPr>
              <a:spLocks/>
            </p:cNvSpPr>
            <p:nvPr/>
          </p:nvSpPr>
          <p:spPr bwMode="auto">
            <a:xfrm>
              <a:off x="3797" y="1252"/>
              <a:ext cx="175" cy="189"/>
            </a:xfrm>
            <a:custGeom>
              <a:avLst/>
              <a:gdLst>
                <a:gd name="T0" fmla="*/ 11 w 349"/>
                <a:gd name="T1" fmla="*/ 328 h 377"/>
                <a:gd name="T2" fmla="*/ 17 w 349"/>
                <a:gd name="T3" fmla="*/ 333 h 377"/>
                <a:gd name="T4" fmla="*/ 25 w 349"/>
                <a:gd name="T5" fmla="*/ 336 h 377"/>
                <a:gd name="T6" fmla="*/ 52 w 349"/>
                <a:gd name="T7" fmla="*/ 344 h 377"/>
                <a:gd name="T8" fmla="*/ 86 w 349"/>
                <a:gd name="T9" fmla="*/ 347 h 377"/>
                <a:gd name="T10" fmla="*/ 146 w 349"/>
                <a:gd name="T11" fmla="*/ 336 h 377"/>
                <a:gd name="T12" fmla="*/ 168 w 349"/>
                <a:gd name="T13" fmla="*/ 326 h 377"/>
                <a:gd name="T14" fmla="*/ 178 w 349"/>
                <a:gd name="T15" fmla="*/ 320 h 377"/>
                <a:gd name="T16" fmla="*/ 189 w 349"/>
                <a:gd name="T17" fmla="*/ 312 h 377"/>
                <a:gd name="T18" fmla="*/ 217 w 349"/>
                <a:gd name="T19" fmla="*/ 285 h 377"/>
                <a:gd name="T20" fmla="*/ 236 w 349"/>
                <a:gd name="T21" fmla="*/ 262 h 377"/>
                <a:gd name="T22" fmla="*/ 252 w 349"/>
                <a:gd name="T23" fmla="*/ 232 h 377"/>
                <a:gd name="T24" fmla="*/ 260 w 349"/>
                <a:gd name="T25" fmla="*/ 216 h 377"/>
                <a:gd name="T26" fmla="*/ 274 w 349"/>
                <a:gd name="T27" fmla="*/ 178 h 377"/>
                <a:gd name="T28" fmla="*/ 278 w 349"/>
                <a:gd name="T29" fmla="*/ 107 h 377"/>
                <a:gd name="T30" fmla="*/ 272 w 349"/>
                <a:gd name="T31" fmla="*/ 60 h 377"/>
                <a:gd name="T32" fmla="*/ 260 w 349"/>
                <a:gd name="T33" fmla="*/ 23 h 377"/>
                <a:gd name="T34" fmla="*/ 253 w 349"/>
                <a:gd name="T35" fmla="*/ 11 h 377"/>
                <a:gd name="T36" fmla="*/ 264 w 349"/>
                <a:gd name="T37" fmla="*/ 5 h 377"/>
                <a:gd name="T38" fmla="*/ 288 w 349"/>
                <a:gd name="T39" fmla="*/ 20 h 377"/>
                <a:gd name="T40" fmla="*/ 299 w 349"/>
                <a:gd name="T41" fmla="*/ 41 h 377"/>
                <a:gd name="T42" fmla="*/ 323 w 349"/>
                <a:gd name="T43" fmla="*/ 53 h 377"/>
                <a:gd name="T44" fmla="*/ 345 w 349"/>
                <a:gd name="T45" fmla="*/ 77 h 377"/>
                <a:gd name="T46" fmla="*/ 334 w 349"/>
                <a:gd name="T47" fmla="*/ 113 h 377"/>
                <a:gd name="T48" fmla="*/ 340 w 349"/>
                <a:gd name="T49" fmla="*/ 126 h 377"/>
                <a:gd name="T50" fmla="*/ 349 w 349"/>
                <a:gd name="T51" fmla="*/ 148 h 377"/>
                <a:gd name="T52" fmla="*/ 337 w 349"/>
                <a:gd name="T53" fmla="*/ 169 h 377"/>
                <a:gd name="T54" fmla="*/ 305 w 349"/>
                <a:gd name="T55" fmla="*/ 169 h 377"/>
                <a:gd name="T56" fmla="*/ 293 w 349"/>
                <a:gd name="T57" fmla="*/ 199 h 377"/>
                <a:gd name="T58" fmla="*/ 285 w 349"/>
                <a:gd name="T59" fmla="*/ 222 h 377"/>
                <a:gd name="T60" fmla="*/ 275 w 349"/>
                <a:gd name="T61" fmla="*/ 244 h 377"/>
                <a:gd name="T62" fmla="*/ 264 w 349"/>
                <a:gd name="T63" fmla="*/ 266 h 377"/>
                <a:gd name="T64" fmla="*/ 250 w 349"/>
                <a:gd name="T65" fmla="*/ 287 h 377"/>
                <a:gd name="T66" fmla="*/ 236 w 349"/>
                <a:gd name="T67" fmla="*/ 307 h 377"/>
                <a:gd name="T68" fmla="*/ 219 w 349"/>
                <a:gd name="T69" fmla="*/ 326 h 377"/>
                <a:gd name="T70" fmla="*/ 200 w 349"/>
                <a:gd name="T71" fmla="*/ 342 h 377"/>
                <a:gd name="T72" fmla="*/ 190 w 349"/>
                <a:gd name="T73" fmla="*/ 348 h 377"/>
                <a:gd name="T74" fmla="*/ 179 w 349"/>
                <a:gd name="T75" fmla="*/ 355 h 377"/>
                <a:gd name="T76" fmla="*/ 168 w 349"/>
                <a:gd name="T77" fmla="*/ 361 h 377"/>
                <a:gd name="T78" fmla="*/ 157 w 349"/>
                <a:gd name="T79" fmla="*/ 366 h 377"/>
                <a:gd name="T80" fmla="*/ 133 w 349"/>
                <a:gd name="T81" fmla="*/ 374 h 377"/>
                <a:gd name="T82" fmla="*/ 110 w 349"/>
                <a:gd name="T83" fmla="*/ 377 h 377"/>
                <a:gd name="T84" fmla="*/ 56 w 349"/>
                <a:gd name="T85" fmla="*/ 372 h 377"/>
                <a:gd name="T86" fmla="*/ 28 w 349"/>
                <a:gd name="T87" fmla="*/ 363 h 377"/>
                <a:gd name="T88" fmla="*/ 14 w 349"/>
                <a:gd name="T89" fmla="*/ 356 h 377"/>
                <a:gd name="T90" fmla="*/ 0 w 349"/>
                <a:gd name="T91" fmla="*/ 348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9" h="377">
                  <a:moveTo>
                    <a:pt x="0" y="348"/>
                  </a:moveTo>
                  <a:lnTo>
                    <a:pt x="11" y="328"/>
                  </a:lnTo>
                  <a:lnTo>
                    <a:pt x="12" y="330"/>
                  </a:lnTo>
                  <a:lnTo>
                    <a:pt x="17" y="333"/>
                  </a:lnTo>
                  <a:lnTo>
                    <a:pt x="20" y="334"/>
                  </a:lnTo>
                  <a:lnTo>
                    <a:pt x="25" y="336"/>
                  </a:lnTo>
                  <a:lnTo>
                    <a:pt x="37" y="341"/>
                  </a:lnTo>
                  <a:lnTo>
                    <a:pt x="52" y="344"/>
                  </a:lnTo>
                  <a:lnTo>
                    <a:pt x="69" y="345"/>
                  </a:lnTo>
                  <a:lnTo>
                    <a:pt x="86" y="347"/>
                  </a:lnTo>
                  <a:lnTo>
                    <a:pt x="126" y="342"/>
                  </a:lnTo>
                  <a:lnTo>
                    <a:pt x="146" y="336"/>
                  </a:lnTo>
                  <a:lnTo>
                    <a:pt x="157" y="331"/>
                  </a:lnTo>
                  <a:lnTo>
                    <a:pt x="168" y="326"/>
                  </a:lnTo>
                  <a:lnTo>
                    <a:pt x="173" y="323"/>
                  </a:lnTo>
                  <a:lnTo>
                    <a:pt x="178" y="320"/>
                  </a:lnTo>
                  <a:lnTo>
                    <a:pt x="182" y="317"/>
                  </a:lnTo>
                  <a:lnTo>
                    <a:pt x="189" y="312"/>
                  </a:lnTo>
                  <a:lnTo>
                    <a:pt x="208" y="296"/>
                  </a:lnTo>
                  <a:lnTo>
                    <a:pt x="217" y="285"/>
                  </a:lnTo>
                  <a:lnTo>
                    <a:pt x="226" y="274"/>
                  </a:lnTo>
                  <a:lnTo>
                    <a:pt x="236" y="262"/>
                  </a:lnTo>
                  <a:lnTo>
                    <a:pt x="244" y="247"/>
                  </a:lnTo>
                  <a:lnTo>
                    <a:pt x="252" y="232"/>
                  </a:lnTo>
                  <a:lnTo>
                    <a:pt x="256" y="224"/>
                  </a:lnTo>
                  <a:lnTo>
                    <a:pt x="260" y="216"/>
                  </a:lnTo>
                  <a:lnTo>
                    <a:pt x="267" y="197"/>
                  </a:lnTo>
                  <a:lnTo>
                    <a:pt x="274" y="178"/>
                  </a:lnTo>
                  <a:lnTo>
                    <a:pt x="280" y="131"/>
                  </a:lnTo>
                  <a:lnTo>
                    <a:pt x="278" y="107"/>
                  </a:lnTo>
                  <a:lnTo>
                    <a:pt x="277" y="82"/>
                  </a:lnTo>
                  <a:lnTo>
                    <a:pt x="272" y="60"/>
                  </a:lnTo>
                  <a:lnTo>
                    <a:pt x="266" y="39"/>
                  </a:lnTo>
                  <a:lnTo>
                    <a:pt x="260" y="23"/>
                  </a:lnTo>
                  <a:lnTo>
                    <a:pt x="256" y="16"/>
                  </a:lnTo>
                  <a:lnTo>
                    <a:pt x="253" y="11"/>
                  </a:lnTo>
                  <a:lnTo>
                    <a:pt x="258" y="8"/>
                  </a:lnTo>
                  <a:lnTo>
                    <a:pt x="264" y="5"/>
                  </a:lnTo>
                  <a:lnTo>
                    <a:pt x="274" y="0"/>
                  </a:lnTo>
                  <a:lnTo>
                    <a:pt x="288" y="20"/>
                  </a:lnTo>
                  <a:lnTo>
                    <a:pt x="294" y="31"/>
                  </a:lnTo>
                  <a:lnTo>
                    <a:pt x="299" y="41"/>
                  </a:lnTo>
                  <a:lnTo>
                    <a:pt x="312" y="44"/>
                  </a:lnTo>
                  <a:lnTo>
                    <a:pt x="323" y="53"/>
                  </a:lnTo>
                  <a:lnTo>
                    <a:pt x="334" y="64"/>
                  </a:lnTo>
                  <a:lnTo>
                    <a:pt x="345" y="77"/>
                  </a:lnTo>
                  <a:lnTo>
                    <a:pt x="335" y="94"/>
                  </a:lnTo>
                  <a:lnTo>
                    <a:pt x="334" y="113"/>
                  </a:lnTo>
                  <a:lnTo>
                    <a:pt x="337" y="120"/>
                  </a:lnTo>
                  <a:lnTo>
                    <a:pt x="340" y="126"/>
                  </a:lnTo>
                  <a:lnTo>
                    <a:pt x="346" y="137"/>
                  </a:lnTo>
                  <a:lnTo>
                    <a:pt x="349" y="148"/>
                  </a:lnTo>
                  <a:lnTo>
                    <a:pt x="348" y="161"/>
                  </a:lnTo>
                  <a:lnTo>
                    <a:pt x="337" y="169"/>
                  </a:lnTo>
                  <a:lnTo>
                    <a:pt x="324" y="172"/>
                  </a:lnTo>
                  <a:lnTo>
                    <a:pt x="305" y="169"/>
                  </a:lnTo>
                  <a:lnTo>
                    <a:pt x="299" y="177"/>
                  </a:lnTo>
                  <a:lnTo>
                    <a:pt x="293" y="199"/>
                  </a:lnTo>
                  <a:lnTo>
                    <a:pt x="289" y="211"/>
                  </a:lnTo>
                  <a:lnTo>
                    <a:pt x="285" y="222"/>
                  </a:lnTo>
                  <a:lnTo>
                    <a:pt x="282" y="233"/>
                  </a:lnTo>
                  <a:lnTo>
                    <a:pt x="275" y="244"/>
                  </a:lnTo>
                  <a:lnTo>
                    <a:pt x="271" y="255"/>
                  </a:lnTo>
                  <a:lnTo>
                    <a:pt x="264" y="266"/>
                  </a:lnTo>
                  <a:lnTo>
                    <a:pt x="258" y="277"/>
                  </a:lnTo>
                  <a:lnTo>
                    <a:pt x="250" y="287"/>
                  </a:lnTo>
                  <a:lnTo>
                    <a:pt x="244" y="298"/>
                  </a:lnTo>
                  <a:lnTo>
                    <a:pt x="236" y="307"/>
                  </a:lnTo>
                  <a:lnTo>
                    <a:pt x="226" y="317"/>
                  </a:lnTo>
                  <a:lnTo>
                    <a:pt x="219" y="326"/>
                  </a:lnTo>
                  <a:lnTo>
                    <a:pt x="209" y="334"/>
                  </a:lnTo>
                  <a:lnTo>
                    <a:pt x="200" y="342"/>
                  </a:lnTo>
                  <a:lnTo>
                    <a:pt x="195" y="345"/>
                  </a:lnTo>
                  <a:lnTo>
                    <a:pt x="190" y="348"/>
                  </a:lnTo>
                  <a:lnTo>
                    <a:pt x="184" y="352"/>
                  </a:lnTo>
                  <a:lnTo>
                    <a:pt x="179" y="355"/>
                  </a:lnTo>
                  <a:lnTo>
                    <a:pt x="174" y="358"/>
                  </a:lnTo>
                  <a:lnTo>
                    <a:pt x="168" y="361"/>
                  </a:lnTo>
                  <a:lnTo>
                    <a:pt x="163" y="364"/>
                  </a:lnTo>
                  <a:lnTo>
                    <a:pt x="157" y="366"/>
                  </a:lnTo>
                  <a:lnTo>
                    <a:pt x="146" y="371"/>
                  </a:lnTo>
                  <a:lnTo>
                    <a:pt x="133" y="374"/>
                  </a:lnTo>
                  <a:lnTo>
                    <a:pt x="122" y="375"/>
                  </a:lnTo>
                  <a:lnTo>
                    <a:pt x="110" y="377"/>
                  </a:lnTo>
                  <a:lnTo>
                    <a:pt x="83" y="377"/>
                  </a:lnTo>
                  <a:lnTo>
                    <a:pt x="56" y="372"/>
                  </a:lnTo>
                  <a:lnTo>
                    <a:pt x="42" y="369"/>
                  </a:lnTo>
                  <a:lnTo>
                    <a:pt x="28" y="363"/>
                  </a:lnTo>
                  <a:lnTo>
                    <a:pt x="22" y="361"/>
                  </a:lnTo>
                  <a:lnTo>
                    <a:pt x="14" y="356"/>
                  </a:lnTo>
                  <a:lnTo>
                    <a:pt x="6" y="353"/>
                  </a:lnTo>
                  <a:lnTo>
                    <a:pt x="0" y="348"/>
                  </a:lnTo>
                  <a:lnTo>
                    <a:pt x="0" y="3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 name="Freeform 79"/>
            <p:cNvSpPr>
              <a:spLocks/>
            </p:cNvSpPr>
            <p:nvPr/>
          </p:nvSpPr>
          <p:spPr bwMode="auto">
            <a:xfrm>
              <a:off x="4069" y="1216"/>
              <a:ext cx="130" cy="222"/>
            </a:xfrm>
            <a:custGeom>
              <a:avLst/>
              <a:gdLst>
                <a:gd name="T0" fmla="*/ 0 w 258"/>
                <a:gd name="T1" fmla="*/ 410 h 444"/>
                <a:gd name="T2" fmla="*/ 22 w 258"/>
                <a:gd name="T3" fmla="*/ 415 h 444"/>
                <a:gd name="T4" fmla="*/ 66 w 258"/>
                <a:gd name="T5" fmla="*/ 417 h 444"/>
                <a:gd name="T6" fmla="*/ 96 w 258"/>
                <a:gd name="T7" fmla="*/ 410 h 444"/>
                <a:gd name="T8" fmla="*/ 113 w 258"/>
                <a:gd name="T9" fmla="*/ 403 h 444"/>
                <a:gd name="T10" fmla="*/ 130 w 258"/>
                <a:gd name="T11" fmla="*/ 391 h 444"/>
                <a:gd name="T12" fmla="*/ 138 w 258"/>
                <a:gd name="T13" fmla="*/ 387 h 444"/>
                <a:gd name="T14" fmla="*/ 168 w 258"/>
                <a:gd name="T15" fmla="*/ 358 h 444"/>
                <a:gd name="T16" fmla="*/ 187 w 258"/>
                <a:gd name="T17" fmla="*/ 333 h 444"/>
                <a:gd name="T18" fmla="*/ 197 w 258"/>
                <a:gd name="T19" fmla="*/ 316 h 444"/>
                <a:gd name="T20" fmla="*/ 209 w 258"/>
                <a:gd name="T21" fmla="*/ 286 h 444"/>
                <a:gd name="T22" fmla="*/ 225 w 258"/>
                <a:gd name="T23" fmla="*/ 223 h 444"/>
                <a:gd name="T24" fmla="*/ 225 w 258"/>
                <a:gd name="T25" fmla="*/ 155 h 444"/>
                <a:gd name="T26" fmla="*/ 214 w 258"/>
                <a:gd name="T27" fmla="*/ 111 h 444"/>
                <a:gd name="T28" fmla="*/ 201 w 258"/>
                <a:gd name="T29" fmla="*/ 85 h 444"/>
                <a:gd name="T30" fmla="*/ 182 w 258"/>
                <a:gd name="T31" fmla="*/ 63 h 444"/>
                <a:gd name="T32" fmla="*/ 165 w 258"/>
                <a:gd name="T33" fmla="*/ 49 h 444"/>
                <a:gd name="T34" fmla="*/ 151 w 258"/>
                <a:gd name="T35" fmla="*/ 40 h 444"/>
                <a:gd name="T36" fmla="*/ 137 w 258"/>
                <a:gd name="T37" fmla="*/ 33 h 444"/>
                <a:gd name="T38" fmla="*/ 119 w 258"/>
                <a:gd name="T39" fmla="*/ 27 h 444"/>
                <a:gd name="T40" fmla="*/ 110 w 258"/>
                <a:gd name="T41" fmla="*/ 0 h 444"/>
                <a:gd name="T42" fmla="*/ 154 w 258"/>
                <a:gd name="T43" fmla="*/ 11 h 444"/>
                <a:gd name="T44" fmla="*/ 168 w 258"/>
                <a:gd name="T45" fmla="*/ 18 h 444"/>
                <a:gd name="T46" fmla="*/ 182 w 258"/>
                <a:gd name="T47" fmla="*/ 24 h 444"/>
                <a:gd name="T48" fmla="*/ 193 w 258"/>
                <a:gd name="T49" fmla="*/ 33 h 444"/>
                <a:gd name="T50" fmla="*/ 216 w 258"/>
                <a:gd name="T51" fmla="*/ 54 h 444"/>
                <a:gd name="T52" fmla="*/ 233 w 258"/>
                <a:gd name="T53" fmla="*/ 79 h 444"/>
                <a:gd name="T54" fmla="*/ 247 w 258"/>
                <a:gd name="T55" fmla="*/ 108 h 444"/>
                <a:gd name="T56" fmla="*/ 258 w 258"/>
                <a:gd name="T57" fmla="*/ 171 h 444"/>
                <a:gd name="T58" fmla="*/ 255 w 258"/>
                <a:gd name="T59" fmla="*/ 232 h 444"/>
                <a:gd name="T60" fmla="*/ 247 w 258"/>
                <a:gd name="T61" fmla="*/ 261 h 444"/>
                <a:gd name="T62" fmla="*/ 238 w 258"/>
                <a:gd name="T63" fmla="*/ 291 h 444"/>
                <a:gd name="T64" fmla="*/ 225 w 258"/>
                <a:gd name="T65" fmla="*/ 317 h 444"/>
                <a:gd name="T66" fmla="*/ 209 w 258"/>
                <a:gd name="T67" fmla="*/ 344 h 444"/>
                <a:gd name="T68" fmla="*/ 192 w 258"/>
                <a:gd name="T69" fmla="*/ 369 h 444"/>
                <a:gd name="T70" fmla="*/ 171 w 258"/>
                <a:gd name="T71" fmla="*/ 391 h 444"/>
                <a:gd name="T72" fmla="*/ 153 w 258"/>
                <a:gd name="T73" fmla="*/ 407 h 444"/>
                <a:gd name="T74" fmla="*/ 143 w 258"/>
                <a:gd name="T75" fmla="*/ 414 h 444"/>
                <a:gd name="T76" fmla="*/ 132 w 258"/>
                <a:gd name="T77" fmla="*/ 418 h 444"/>
                <a:gd name="T78" fmla="*/ 121 w 258"/>
                <a:gd name="T79" fmla="*/ 423 h 444"/>
                <a:gd name="T80" fmla="*/ 105 w 258"/>
                <a:gd name="T81" fmla="*/ 431 h 444"/>
                <a:gd name="T82" fmla="*/ 82 w 258"/>
                <a:gd name="T83" fmla="*/ 437 h 444"/>
                <a:gd name="T84" fmla="*/ 45 w 258"/>
                <a:gd name="T85" fmla="*/ 444 h 444"/>
                <a:gd name="T86" fmla="*/ 3 w 258"/>
                <a:gd name="T87" fmla="*/ 43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8" h="444">
                  <a:moveTo>
                    <a:pt x="3" y="437"/>
                  </a:moveTo>
                  <a:lnTo>
                    <a:pt x="0" y="410"/>
                  </a:lnTo>
                  <a:lnTo>
                    <a:pt x="11" y="414"/>
                  </a:lnTo>
                  <a:lnTo>
                    <a:pt x="22" y="415"/>
                  </a:lnTo>
                  <a:lnTo>
                    <a:pt x="44" y="417"/>
                  </a:lnTo>
                  <a:lnTo>
                    <a:pt x="66" y="417"/>
                  </a:lnTo>
                  <a:lnTo>
                    <a:pt x="85" y="412"/>
                  </a:lnTo>
                  <a:lnTo>
                    <a:pt x="96" y="410"/>
                  </a:lnTo>
                  <a:lnTo>
                    <a:pt x="105" y="406"/>
                  </a:lnTo>
                  <a:lnTo>
                    <a:pt x="113" y="403"/>
                  </a:lnTo>
                  <a:lnTo>
                    <a:pt x="123" y="398"/>
                  </a:lnTo>
                  <a:lnTo>
                    <a:pt x="130" y="391"/>
                  </a:lnTo>
                  <a:lnTo>
                    <a:pt x="135" y="390"/>
                  </a:lnTo>
                  <a:lnTo>
                    <a:pt x="138" y="387"/>
                  </a:lnTo>
                  <a:lnTo>
                    <a:pt x="154" y="373"/>
                  </a:lnTo>
                  <a:lnTo>
                    <a:pt x="168" y="358"/>
                  </a:lnTo>
                  <a:lnTo>
                    <a:pt x="181" y="343"/>
                  </a:lnTo>
                  <a:lnTo>
                    <a:pt x="187" y="333"/>
                  </a:lnTo>
                  <a:lnTo>
                    <a:pt x="192" y="325"/>
                  </a:lnTo>
                  <a:lnTo>
                    <a:pt x="197" y="316"/>
                  </a:lnTo>
                  <a:lnTo>
                    <a:pt x="201" y="306"/>
                  </a:lnTo>
                  <a:lnTo>
                    <a:pt x="209" y="286"/>
                  </a:lnTo>
                  <a:lnTo>
                    <a:pt x="216" y="265"/>
                  </a:lnTo>
                  <a:lnTo>
                    <a:pt x="225" y="223"/>
                  </a:lnTo>
                  <a:lnTo>
                    <a:pt x="227" y="188"/>
                  </a:lnTo>
                  <a:lnTo>
                    <a:pt x="225" y="155"/>
                  </a:lnTo>
                  <a:lnTo>
                    <a:pt x="219" y="125"/>
                  </a:lnTo>
                  <a:lnTo>
                    <a:pt x="214" y="111"/>
                  </a:lnTo>
                  <a:lnTo>
                    <a:pt x="209" y="96"/>
                  </a:lnTo>
                  <a:lnTo>
                    <a:pt x="201" y="85"/>
                  </a:lnTo>
                  <a:lnTo>
                    <a:pt x="192" y="73"/>
                  </a:lnTo>
                  <a:lnTo>
                    <a:pt x="182" y="63"/>
                  </a:lnTo>
                  <a:lnTo>
                    <a:pt x="171" y="52"/>
                  </a:lnTo>
                  <a:lnTo>
                    <a:pt x="165" y="49"/>
                  </a:lnTo>
                  <a:lnTo>
                    <a:pt x="159" y="44"/>
                  </a:lnTo>
                  <a:lnTo>
                    <a:pt x="151" y="40"/>
                  </a:lnTo>
                  <a:lnTo>
                    <a:pt x="145" y="37"/>
                  </a:lnTo>
                  <a:lnTo>
                    <a:pt x="137" y="33"/>
                  </a:lnTo>
                  <a:lnTo>
                    <a:pt x="129" y="30"/>
                  </a:lnTo>
                  <a:lnTo>
                    <a:pt x="119" y="27"/>
                  </a:lnTo>
                  <a:lnTo>
                    <a:pt x="112" y="24"/>
                  </a:lnTo>
                  <a:lnTo>
                    <a:pt x="110" y="0"/>
                  </a:lnTo>
                  <a:lnTo>
                    <a:pt x="140" y="7"/>
                  </a:lnTo>
                  <a:lnTo>
                    <a:pt x="154" y="11"/>
                  </a:lnTo>
                  <a:lnTo>
                    <a:pt x="162" y="14"/>
                  </a:lnTo>
                  <a:lnTo>
                    <a:pt x="168" y="18"/>
                  </a:lnTo>
                  <a:lnTo>
                    <a:pt x="176" y="21"/>
                  </a:lnTo>
                  <a:lnTo>
                    <a:pt x="182" y="24"/>
                  </a:lnTo>
                  <a:lnTo>
                    <a:pt x="187" y="29"/>
                  </a:lnTo>
                  <a:lnTo>
                    <a:pt x="193" y="33"/>
                  </a:lnTo>
                  <a:lnTo>
                    <a:pt x="204" y="43"/>
                  </a:lnTo>
                  <a:lnTo>
                    <a:pt x="216" y="54"/>
                  </a:lnTo>
                  <a:lnTo>
                    <a:pt x="225" y="67"/>
                  </a:lnTo>
                  <a:lnTo>
                    <a:pt x="233" y="79"/>
                  </a:lnTo>
                  <a:lnTo>
                    <a:pt x="241" y="93"/>
                  </a:lnTo>
                  <a:lnTo>
                    <a:pt x="247" y="108"/>
                  </a:lnTo>
                  <a:lnTo>
                    <a:pt x="255" y="137"/>
                  </a:lnTo>
                  <a:lnTo>
                    <a:pt x="258" y="171"/>
                  </a:lnTo>
                  <a:lnTo>
                    <a:pt x="258" y="201"/>
                  </a:lnTo>
                  <a:lnTo>
                    <a:pt x="255" y="232"/>
                  </a:lnTo>
                  <a:lnTo>
                    <a:pt x="252" y="246"/>
                  </a:lnTo>
                  <a:lnTo>
                    <a:pt x="247" y="261"/>
                  </a:lnTo>
                  <a:lnTo>
                    <a:pt x="242" y="276"/>
                  </a:lnTo>
                  <a:lnTo>
                    <a:pt x="238" y="291"/>
                  </a:lnTo>
                  <a:lnTo>
                    <a:pt x="231" y="303"/>
                  </a:lnTo>
                  <a:lnTo>
                    <a:pt x="225" y="317"/>
                  </a:lnTo>
                  <a:lnTo>
                    <a:pt x="217" y="332"/>
                  </a:lnTo>
                  <a:lnTo>
                    <a:pt x="209" y="344"/>
                  </a:lnTo>
                  <a:lnTo>
                    <a:pt x="200" y="357"/>
                  </a:lnTo>
                  <a:lnTo>
                    <a:pt x="192" y="369"/>
                  </a:lnTo>
                  <a:lnTo>
                    <a:pt x="182" y="380"/>
                  </a:lnTo>
                  <a:lnTo>
                    <a:pt x="171" y="391"/>
                  </a:lnTo>
                  <a:lnTo>
                    <a:pt x="157" y="404"/>
                  </a:lnTo>
                  <a:lnTo>
                    <a:pt x="153" y="407"/>
                  </a:lnTo>
                  <a:lnTo>
                    <a:pt x="148" y="410"/>
                  </a:lnTo>
                  <a:lnTo>
                    <a:pt x="143" y="414"/>
                  </a:lnTo>
                  <a:lnTo>
                    <a:pt x="138" y="415"/>
                  </a:lnTo>
                  <a:lnTo>
                    <a:pt x="132" y="418"/>
                  </a:lnTo>
                  <a:lnTo>
                    <a:pt x="127" y="421"/>
                  </a:lnTo>
                  <a:lnTo>
                    <a:pt x="121" y="423"/>
                  </a:lnTo>
                  <a:lnTo>
                    <a:pt x="116" y="426"/>
                  </a:lnTo>
                  <a:lnTo>
                    <a:pt x="105" y="431"/>
                  </a:lnTo>
                  <a:lnTo>
                    <a:pt x="93" y="434"/>
                  </a:lnTo>
                  <a:lnTo>
                    <a:pt x="82" y="437"/>
                  </a:lnTo>
                  <a:lnTo>
                    <a:pt x="69" y="440"/>
                  </a:lnTo>
                  <a:lnTo>
                    <a:pt x="45" y="444"/>
                  </a:lnTo>
                  <a:lnTo>
                    <a:pt x="23" y="442"/>
                  </a:lnTo>
                  <a:lnTo>
                    <a:pt x="3" y="437"/>
                  </a:lnTo>
                  <a:lnTo>
                    <a:pt x="3" y="4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 name="Freeform 80"/>
            <p:cNvSpPr>
              <a:spLocks/>
            </p:cNvSpPr>
            <p:nvPr/>
          </p:nvSpPr>
          <p:spPr bwMode="auto">
            <a:xfrm>
              <a:off x="4013" y="1215"/>
              <a:ext cx="119" cy="221"/>
            </a:xfrm>
            <a:custGeom>
              <a:avLst/>
              <a:gdLst>
                <a:gd name="T0" fmla="*/ 104 w 240"/>
                <a:gd name="T1" fmla="*/ 437 h 443"/>
                <a:gd name="T2" fmla="*/ 82 w 240"/>
                <a:gd name="T3" fmla="*/ 429 h 443"/>
                <a:gd name="T4" fmla="*/ 68 w 240"/>
                <a:gd name="T5" fmla="*/ 421 h 443"/>
                <a:gd name="T6" fmla="*/ 48 w 240"/>
                <a:gd name="T7" fmla="*/ 406 h 443"/>
                <a:gd name="T8" fmla="*/ 24 w 240"/>
                <a:gd name="T9" fmla="*/ 374 h 443"/>
                <a:gd name="T10" fmla="*/ 2 w 240"/>
                <a:gd name="T11" fmla="*/ 295 h 443"/>
                <a:gd name="T12" fmla="*/ 3 w 240"/>
                <a:gd name="T13" fmla="*/ 205 h 443"/>
                <a:gd name="T14" fmla="*/ 18 w 240"/>
                <a:gd name="T15" fmla="*/ 139 h 443"/>
                <a:gd name="T16" fmla="*/ 29 w 240"/>
                <a:gd name="T17" fmla="*/ 120 h 443"/>
                <a:gd name="T18" fmla="*/ 40 w 240"/>
                <a:gd name="T19" fmla="*/ 101 h 443"/>
                <a:gd name="T20" fmla="*/ 52 w 240"/>
                <a:gd name="T21" fmla="*/ 84 h 443"/>
                <a:gd name="T22" fmla="*/ 66 w 240"/>
                <a:gd name="T23" fmla="*/ 68 h 443"/>
                <a:gd name="T24" fmla="*/ 81 w 240"/>
                <a:gd name="T25" fmla="*/ 54 h 443"/>
                <a:gd name="T26" fmla="*/ 99 w 240"/>
                <a:gd name="T27" fmla="*/ 38 h 443"/>
                <a:gd name="T28" fmla="*/ 109 w 240"/>
                <a:gd name="T29" fmla="*/ 33 h 443"/>
                <a:gd name="T30" fmla="*/ 117 w 240"/>
                <a:gd name="T31" fmla="*/ 27 h 443"/>
                <a:gd name="T32" fmla="*/ 128 w 240"/>
                <a:gd name="T33" fmla="*/ 21 h 443"/>
                <a:gd name="T34" fmla="*/ 145 w 240"/>
                <a:gd name="T35" fmla="*/ 13 h 443"/>
                <a:gd name="T36" fmla="*/ 161 w 240"/>
                <a:gd name="T37" fmla="*/ 6 h 443"/>
                <a:gd name="T38" fmla="*/ 178 w 240"/>
                <a:gd name="T39" fmla="*/ 2 h 443"/>
                <a:gd name="T40" fmla="*/ 210 w 240"/>
                <a:gd name="T41" fmla="*/ 0 h 443"/>
                <a:gd name="T42" fmla="*/ 235 w 240"/>
                <a:gd name="T43" fmla="*/ 17 h 443"/>
                <a:gd name="T44" fmla="*/ 215 w 240"/>
                <a:gd name="T45" fmla="*/ 25 h 443"/>
                <a:gd name="T46" fmla="*/ 167 w 240"/>
                <a:gd name="T47" fmla="*/ 32 h 443"/>
                <a:gd name="T48" fmla="*/ 151 w 240"/>
                <a:gd name="T49" fmla="*/ 38 h 443"/>
                <a:gd name="T50" fmla="*/ 136 w 240"/>
                <a:gd name="T51" fmla="*/ 47 h 443"/>
                <a:gd name="T52" fmla="*/ 122 w 240"/>
                <a:gd name="T53" fmla="*/ 57 h 443"/>
                <a:gd name="T54" fmla="*/ 93 w 240"/>
                <a:gd name="T55" fmla="*/ 82 h 443"/>
                <a:gd name="T56" fmla="*/ 68 w 240"/>
                <a:gd name="T57" fmla="*/ 112 h 443"/>
                <a:gd name="T58" fmla="*/ 57 w 240"/>
                <a:gd name="T59" fmla="*/ 131 h 443"/>
                <a:gd name="T60" fmla="*/ 48 w 240"/>
                <a:gd name="T61" fmla="*/ 148 h 443"/>
                <a:gd name="T62" fmla="*/ 32 w 240"/>
                <a:gd name="T63" fmla="*/ 191 h 443"/>
                <a:gd name="T64" fmla="*/ 27 w 240"/>
                <a:gd name="T65" fmla="*/ 287 h 443"/>
                <a:gd name="T66" fmla="*/ 33 w 240"/>
                <a:gd name="T67" fmla="*/ 333 h 443"/>
                <a:gd name="T68" fmla="*/ 44 w 240"/>
                <a:gd name="T69" fmla="*/ 360 h 443"/>
                <a:gd name="T70" fmla="*/ 60 w 240"/>
                <a:gd name="T71" fmla="*/ 382 h 443"/>
                <a:gd name="T72" fmla="*/ 76 w 240"/>
                <a:gd name="T73" fmla="*/ 394 h 443"/>
                <a:gd name="T74" fmla="*/ 88 w 240"/>
                <a:gd name="T75" fmla="*/ 402 h 443"/>
                <a:gd name="T76" fmla="*/ 104 w 240"/>
                <a:gd name="T77" fmla="*/ 410 h 443"/>
                <a:gd name="T78" fmla="*/ 122 w 240"/>
                <a:gd name="T79" fmla="*/ 415 h 443"/>
                <a:gd name="T80" fmla="*/ 129 w 240"/>
                <a:gd name="T8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0" h="443">
                  <a:moveTo>
                    <a:pt x="129" y="443"/>
                  </a:moveTo>
                  <a:lnTo>
                    <a:pt x="104" y="437"/>
                  </a:lnTo>
                  <a:lnTo>
                    <a:pt x="92" y="434"/>
                  </a:lnTo>
                  <a:lnTo>
                    <a:pt x="82" y="429"/>
                  </a:lnTo>
                  <a:lnTo>
                    <a:pt x="73" y="424"/>
                  </a:lnTo>
                  <a:lnTo>
                    <a:pt x="68" y="421"/>
                  </a:lnTo>
                  <a:lnTo>
                    <a:pt x="63" y="418"/>
                  </a:lnTo>
                  <a:lnTo>
                    <a:pt x="48" y="406"/>
                  </a:lnTo>
                  <a:lnTo>
                    <a:pt x="33" y="391"/>
                  </a:lnTo>
                  <a:lnTo>
                    <a:pt x="24" y="374"/>
                  </a:lnTo>
                  <a:lnTo>
                    <a:pt x="10" y="338"/>
                  </a:lnTo>
                  <a:lnTo>
                    <a:pt x="2" y="295"/>
                  </a:lnTo>
                  <a:lnTo>
                    <a:pt x="0" y="251"/>
                  </a:lnTo>
                  <a:lnTo>
                    <a:pt x="3" y="205"/>
                  </a:lnTo>
                  <a:lnTo>
                    <a:pt x="10" y="159"/>
                  </a:lnTo>
                  <a:lnTo>
                    <a:pt x="18" y="139"/>
                  </a:lnTo>
                  <a:lnTo>
                    <a:pt x="22" y="129"/>
                  </a:lnTo>
                  <a:lnTo>
                    <a:pt x="29" y="120"/>
                  </a:lnTo>
                  <a:lnTo>
                    <a:pt x="33" y="111"/>
                  </a:lnTo>
                  <a:lnTo>
                    <a:pt x="40" y="101"/>
                  </a:lnTo>
                  <a:lnTo>
                    <a:pt x="46" y="93"/>
                  </a:lnTo>
                  <a:lnTo>
                    <a:pt x="52" y="84"/>
                  </a:lnTo>
                  <a:lnTo>
                    <a:pt x="60" y="76"/>
                  </a:lnTo>
                  <a:lnTo>
                    <a:pt x="66" y="68"/>
                  </a:lnTo>
                  <a:lnTo>
                    <a:pt x="74" y="62"/>
                  </a:lnTo>
                  <a:lnTo>
                    <a:pt x="81" y="54"/>
                  </a:lnTo>
                  <a:lnTo>
                    <a:pt x="96" y="41"/>
                  </a:lnTo>
                  <a:lnTo>
                    <a:pt x="99" y="38"/>
                  </a:lnTo>
                  <a:lnTo>
                    <a:pt x="104" y="35"/>
                  </a:lnTo>
                  <a:lnTo>
                    <a:pt x="109" y="33"/>
                  </a:lnTo>
                  <a:lnTo>
                    <a:pt x="112" y="30"/>
                  </a:lnTo>
                  <a:lnTo>
                    <a:pt x="117" y="27"/>
                  </a:lnTo>
                  <a:lnTo>
                    <a:pt x="120" y="25"/>
                  </a:lnTo>
                  <a:lnTo>
                    <a:pt x="128" y="21"/>
                  </a:lnTo>
                  <a:lnTo>
                    <a:pt x="136" y="16"/>
                  </a:lnTo>
                  <a:lnTo>
                    <a:pt x="145" y="13"/>
                  </a:lnTo>
                  <a:lnTo>
                    <a:pt x="153" y="10"/>
                  </a:lnTo>
                  <a:lnTo>
                    <a:pt x="161" y="6"/>
                  </a:lnTo>
                  <a:lnTo>
                    <a:pt x="169" y="3"/>
                  </a:lnTo>
                  <a:lnTo>
                    <a:pt x="178" y="2"/>
                  </a:lnTo>
                  <a:lnTo>
                    <a:pt x="194" y="0"/>
                  </a:lnTo>
                  <a:lnTo>
                    <a:pt x="210" y="0"/>
                  </a:lnTo>
                  <a:lnTo>
                    <a:pt x="240" y="6"/>
                  </a:lnTo>
                  <a:lnTo>
                    <a:pt x="235" y="17"/>
                  </a:lnTo>
                  <a:lnTo>
                    <a:pt x="230" y="27"/>
                  </a:lnTo>
                  <a:lnTo>
                    <a:pt x="215" y="25"/>
                  </a:lnTo>
                  <a:lnTo>
                    <a:pt x="199" y="25"/>
                  </a:lnTo>
                  <a:lnTo>
                    <a:pt x="167" y="32"/>
                  </a:lnTo>
                  <a:lnTo>
                    <a:pt x="159" y="35"/>
                  </a:lnTo>
                  <a:lnTo>
                    <a:pt x="151" y="38"/>
                  </a:lnTo>
                  <a:lnTo>
                    <a:pt x="144" y="43"/>
                  </a:lnTo>
                  <a:lnTo>
                    <a:pt x="136" y="47"/>
                  </a:lnTo>
                  <a:lnTo>
                    <a:pt x="128" y="52"/>
                  </a:lnTo>
                  <a:lnTo>
                    <a:pt x="122" y="57"/>
                  </a:lnTo>
                  <a:lnTo>
                    <a:pt x="106" y="68"/>
                  </a:lnTo>
                  <a:lnTo>
                    <a:pt x="93" y="82"/>
                  </a:lnTo>
                  <a:lnTo>
                    <a:pt x="81" y="96"/>
                  </a:lnTo>
                  <a:lnTo>
                    <a:pt x="68" y="112"/>
                  </a:lnTo>
                  <a:lnTo>
                    <a:pt x="63" y="122"/>
                  </a:lnTo>
                  <a:lnTo>
                    <a:pt x="57" y="131"/>
                  </a:lnTo>
                  <a:lnTo>
                    <a:pt x="52" y="139"/>
                  </a:lnTo>
                  <a:lnTo>
                    <a:pt x="48" y="148"/>
                  </a:lnTo>
                  <a:lnTo>
                    <a:pt x="40" y="169"/>
                  </a:lnTo>
                  <a:lnTo>
                    <a:pt x="32" y="191"/>
                  </a:lnTo>
                  <a:lnTo>
                    <a:pt x="27" y="213"/>
                  </a:lnTo>
                  <a:lnTo>
                    <a:pt x="27" y="287"/>
                  </a:lnTo>
                  <a:lnTo>
                    <a:pt x="30" y="319"/>
                  </a:lnTo>
                  <a:lnTo>
                    <a:pt x="33" y="333"/>
                  </a:lnTo>
                  <a:lnTo>
                    <a:pt x="38" y="347"/>
                  </a:lnTo>
                  <a:lnTo>
                    <a:pt x="44" y="360"/>
                  </a:lnTo>
                  <a:lnTo>
                    <a:pt x="51" y="371"/>
                  </a:lnTo>
                  <a:lnTo>
                    <a:pt x="60" y="382"/>
                  </a:lnTo>
                  <a:lnTo>
                    <a:pt x="70" y="391"/>
                  </a:lnTo>
                  <a:lnTo>
                    <a:pt x="76" y="394"/>
                  </a:lnTo>
                  <a:lnTo>
                    <a:pt x="82" y="399"/>
                  </a:lnTo>
                  <a:lnTo>
                    <a:pt x="88" y="402"/>
                  </a:lnTo>
                  <a:lnTo>
                    <a:pt x="96" y="406"/>
                  </a:lnTo>
                  <a:lnTo>
                    <a:pt x="104" y="410"/>
                  </a:lnTo>
                  <a:lnTo>
                    <a:pt x="112" y="413"/>
                  </a:lnTo>
                  <a:lnTo>
                    <a:pt x="122" y="415"/>
                  </a:lnTo>
                  <a:lnTo>
                    <a:pt x="131" y="418"/>
                  </a:lnTo>
                  <a:lnTo>
                    <a:pt x="129" y="443"/>
                  </a:lnTo>
                  <a:lnTo>
                    <a:pt x="129" y="4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 name="Freeform 81"/>
            <p:cNvSpPr>
              <a:spLocks/>
            </p:cNvSpPr>
            <p:nvPr/>
          </p:nvSpPr>
          <p:spPr bwMode="auto">
            <a:xfrm>
              <a:off x="3760" y="1214"/>
              <a:ext cx="179" cy="215"/>
            </a:xfrm>
            <a:custGeom>
              <a:avLst/>
              <a:gdLst>
                <a:gd name="T0" fmla="*/ 77 w 357"/>
                <a:gd name="T1" fmla="*/ 427 h 430"/>
                <a:gd name="T2" fmla="*/ 64 w 357"/>
                <a:gd name="T3" fmla="*/ 421 h 430"/>
                <a:gd name="T4" fmla="*/ 42 w 357"/>
                <a:gd name="T5" fmla="*/ 399 h 430"/>
                <a:gd name="T6" fmla="*/ 26 w 357"/>
                <a:gd name="T7" fmla="*/ 377 h 430"/>
                <a:gd name="T8" fmla="*/ 12 w 357"/>
                <a:gd name="T9" fmla="*/ 348 h 430"/>
                <a:gd name="T10" fmla="*/ 0 w 357"/>
                <a:gd name="T11" fmla="*/ 280 h 430"/>
                <a:gd name="T12" fmla="*/ 3 w 357"/>
                <a:gd name="T13" fmla="*/ 211 h 430"/>
                <a:gd name="T14" fmla="*/ 11 w 357"/>
                <a:gd name="T15" fmla="*/ 176 h 430"/>
                <a:gd name="T16" fmla="*/ 22 w 357"/>
                <a:gd name="T17" fmla="*/ 143 h 430"/>
                <a:gd name="T18" fmla="*/ 33 w 357"/>
                <a:gd name="T19" fmla="*/ 119 h 430"/>
                <a:gd name="T20" fmla="*/ 42 w 357"/>
                <a:gd name="T21" fmla="*/ 104 h 430"/>
                <a:gd name="T22" fmla="*/ 50 w 357"/>
                <a:gd name="T23" fmla="*/ 88 h 430"/>
                <a:gd name="T24" fmla="*/ 66 w 357"/>
                <a:gd name="T25" fmla="*/ 69 h 430"/>
                <a:gd name="T26" fmla="*/ 86 w 357"/>
                <a:gd name="T27" fmla="*/ 48 h 430"/>
                <a:gd name="T28" fmla="*/ 102 w 357"/>
                <a:gd name="T29" fmla="*/ 37 h 430"/>
                <a:gd name="T30" fmla="*/ 113 w 357"/>
                <a:gd name="T31" fmla="*/ 29 h 430"/>
                <a:gd name="T32" fmla="*/ 124 w 357"/>
                <a:gd name="T33" fmla="*/ 23 h 430"/>
                <a:gd name="T34" fmla="*/ 135 w 357"/>
                <a:gd name="T35" fmla="*/ 17 h 430"/>
                <a:gd name="T36" fmla="*/ 152 w 357"/>
                <a:gd name="T37" fmla="*/ 11 h 430"/>
                <a:gd name="T38" fmla="*/ 174 w 357"/>
                <a:gd name="T39" fmla="*/ 4 h 430"/>
                <a:gd name="T40" fmla="*/ 209 w 357"/>
                <a:gd name="T41" fmla="*/ 0 h 430"/>
                <a:gd name="T42" fmla="*/ 252 w 357"/>
                <a:gd name="T43" fmla="*/ 3 h 430"/>
                <a:gd name="T44" fmla="*/ 282 w 357"/>
                <a:gd name="T45" fmla="*/ 12 h 430"/>
                <a:gd name="T46" fmla="*/ 299 w 357"/>
                <a:gd name="T47" fmla="*/ 20 h 430"/>
                <a:gd name="T48" fmla="*/ 322 w 357"/>
                <a:gd name="T49" fmla="*/ 39 h 430"/>
                <a:gd name="T50" fmla="*/ 348 w 357"/>
                <a:gd name="T51" fmla="*/ 69 h 430"/>
                <a:gd name="T52" fmla="*/ 338 w 357"/>
                <a:gd name="T53" fmla="*/ 108 h 430"/>
                <a:gd name="T54" fmla="*/ 326 w 357"/>
                <a:gd name="T55" fmla="*/ 83 h 430"/>
                <a:gd name="T56" fmla="*/ 310 w 357"/>
                <a:gd name="T57" fmla="*/ 63 h 430"/>
                <a:gd name="T58" fmla="*/ 289 w 357"/>
                <a:gd name="T59" fmla="*/ 47 h 430"/>
                <a:gd name="T60" fmla="*/ 280 w 357"/>
                <a:gd name="T61" fmla="*/ 39 h 430"/>
                <a:gd name="T62" fmla="*/ 269 w 357"/>
                <a:gd name="T63" fmla="*/ 34 h 430"/>
                <a:gd name="T64" fmla="*/ 256 w 357"/>
                <a:gd name="T65" fmla="*/ 29 h 430"/>
                <a:gd name="T66" fmla="*/ 233 w 357"/>
                <a:gd name="T67" fmla="*/ 25 h 430"/>
                <a:gd name="T68" fmla="*/ 192 w 357"/>
                <a:gd name="T69" fmla="*/ 26 h 430"/>
                <a:gd name="T70" fmla="*/ 163 w 357"/>
                <a:gd name="T71" fmla="*/ 34 h 430"/>
                <a:gd name="T72" fmla="*/ 141 w 357"/>
                <a:gd name="T73" fmla="*/ 44 h 430"/>
                <a:gd name="T74" fmla="*/ 130 w 357"/>
                <a:gd name="T75" fmla="*/ 48 h 430"/>
                <a:gd name="T76" fmla="*/ 121 w 357"/>
                <a:gd name="T77" fmla="*/ 55 h 430"/>
                <a:gd name="T78" fmla="*/ 111 w 357"/>
                <a:gd name="T79" fmla="*/ 61 h 430"/>
                <a:gd name="T80" fmla="*/ 102 w 357"/>
                <a:gd name="T81" fmla="*/ 67 h 430"/>
                <a:gd name="T82" fmla="*/ 72 w 357"/>
                <a:gd name="T83" fmla="*/ 97 h 430"/>
                <a:gd name="T84" fmla="*/ 61 w 357"/>
                <a:gd name="T85" fmla="*/ 115 h 430"/>
                <a:gd name="T86" fmla="*/ 50 w 357"/>
                <a:gd name="T87" fmla="*/ 132 h 430"/>
                <a:gd name="T88" fmla="*/ 42 w 357"/>
                <a:gd name="T89" fmla="*/ 151 h 430"/>
                <a:gd name="T90" fmla="*/ 29 w 357"/>
                <a:gd name="T91" fmla="*/ 192 h 430"/>
                <a:gd name="T92" fmla="*/ 23 w 357"/>
                <a:gd name="T93" fmla="*/ 257 h 430"/>
                <a:gd name="T94" fmla="*/ 29 w 357"/>
                <a:gd name="T95" fmla="*/ 324 h 430"/>
                <a:gd name="T96" fmla="*/ 37 w 357"/>
                <a:gd name="T97" fmla="*/ 350 h 430"/>
                <a:gd name="T98" fmla="*/ 53 w 357"/>
                <a:gd name="T99" fmla="*/ 375 h 430"/>
                <a:gd name="T100" fmla="*/ 74 w 357"/>
                <a:gd name="T101" fmla="*/ 397 h 430"/>
                <a:gd name="T102" fmla="*/ 91 w 357"/>
                <a:gd name="T103" fmla="*/ 408 h 430"/>
                <a:gd name="T104" fmla="*/ 83 w 357"/>
                <a:gd name="T105"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7" h="430">
                  <a:moveTo>
                    <a:pt x="83" y="430"/>
                  </a:moveTo>
                  <a:lnTo>
                    <a:pt x="77" y="427"/>
                  </a:lnTo>
                  <a:lnTo>
                    <a:pt x="70" y="424"/>
                  </a:lnTo>
                  <a:lnTo>
                    <a:pt x="64" y="421"/>
                  </a:lnTo>
                  <a:lnTo>
                    <a:pt x="59" y="416"/>
                  </a:lnTo>
                  <a:lnTo>
                    <a:pt x="42" y="399"/>
                  </a:lnTo>
                  <a:lnTo>
                    <a:pt x="34" y="389"/>
                  </a:lnTo>
                  <a:lnTo>
                    <a:pt x="26" y="377"/>
                  </a:lnTo>
                  <a:lnTo>
                    <a:pt x="20" y="362"/>
                  </a:lnTo>
                  <a:lnTo>
                    <a:pt x="12" y="348"/>
                  </a:lnTo>
                  <a:lnTo>
                    <a:pt x="4" y="315"/>
                  </a:lnTo>
                  <a:lnTo>
                    <a:pt x="0" y="280"/>
                  </a:lnTo>
                  <a:lnTo>
                    <a:pt x="0" y="246"/>
                  </a:lnTo>
                  <a:lnTo>
                    <a:pt x="3" y="211"/>
                  </a:lnTo>
                  <a:lnTo>
                    <a:pt x="7" y="194"/>
                  </a:lnTo>
                  <a:lnTo>
                    <a:pt x="11" y="176"/>
                  </a:lnTo>
                  <a:lnTo>
                    <a:pt x="17" y="159"/>
                  </a:lnTo>
                  <a:lnTo>
                    <a:pt x="22" y="143"/>
                  </a:lnTo>
                  <a:lnTo>
                    <a:pt x="29" y="127"/>
                  </a:lnTo>
                  <a:lnTo>
                    <a:pt x="33" y="119"/>
                  </a:lnTo>
                  <a:lnTo>
                    <a:pt x="37" y="112"/>
                  </a:lnTo>
                  <a:lnTo>
                    <a:pt x="42" y="104"/>
                  </a:lnTo>
                  <a:lnTo>
                    <a:pt x="47" y="96"/>
                  </a:lnTo>
                  <a:lnTo>
                    <a:pt x="50" y="88"/>
                  </a:lnTo>
                  <a:lnTo>
                    <a:pt x="56" y="80"/>
                  </a:lnTo>
                  <a:lnTo>
                    <a:pt x="66" y="69"/>
                  </a:lnTo>
                  <a:lnTo>
                    <a:pt x="77" y="59"/>
                  </a:lnTo>
                  <a:lnTo>
                    <a:pt x="86" y="48"/>
                  </a:lnTo>
                  <a:lnTo>
                    <a:pt x="97" y="41"/>
                  </a:lnTo>
                  <a:lnTo>
                    <a:pt x="102" y="37"/>
                  </a:lnTo>
                  <a:lnTo>
                    <a:pt x="108" y="33"/>
                  </a:lnTo>
                  <a:lnTo>
                    <a:pt x="113" y="29"/>
                  </a:lnTo>
                  <a:lnTo>
                    <a:pt x="119" y="26"/>
                  </a:lnTo>
                  <a:lnTo>
                    <a:pt x="124" y="23"/>
                  </a:lnTo>
                  <a:lnTo>
                    <a:pt x="130" y="20"/>
                  </a:lnTo>
                  <a:lnTo>
                    <a:pt x="135" y="17"/>
                  </a:lnTo>
                  <a:lnTo>
                    <a:pt x="141" y="15"/>
                  </a:lnTo>
                  <a:lnTo>
                    <a:pt x="152" y="11"/>
                  </a:lnTo>
                  <a:lnTo>
                    <a:pt x="163" y="6"/>
                  </a:lnTo>
                  <a:lnTo>
                    <a:pt x="174" y="4"/>
                  </a:lnTo>
                  <a:lnTo>
                    <a:pt x="187" y="1"/>
                  </a:lnTo>
                  <a:lnTo>
                    <a:pt x="209" y="0"/>
                  </a:lnTo>
                  <a:lnTo>
                    <a:pt x="231" y="0"/>
                  </a:lnTo>
                  <a:lnTo>
                    <a:pt x="252" y="3"/>
                  </a:lnTo>
                  <a:lnTo>
                    <a:pt x="272" y="7"/>
                  </a:lnTo>
                  <a:lnTo>
                    <a:pt x="282" y="12"/>
                  </a:lnTo>
                  <a:lnTo>
                    <a:pt x="291" y="15"/>
                  </a:lnTo>
                  <a:lnTo>
                    <a:pt x="299" y="20"/>
                  </a:lnTo>
                  <a:lnTo>
                    <a:pt x="308" y="26"/>
                  </a:lnTo>
                  <a:lnTo>
                    <a:pt x="322" y="39"/>
                  </a:lnTo>
                  <a:lnTo>
                    <a:pt x="337" y="53"/>
                  </a:lnTo>
                  <a:lnTo>
                    <a:pt x="348" y="69"/>
                  </a:lnTo>
                  <a:lnTo>
                    <a:pt x="357" y="86"/>
                  </a:lnTo>
                  <a:lnTo>
                    <a:pt x="338" y="108"/>
                  </a:lnTo>
                  <a:lnTo>
                    <a:pt x="332" y="96"/>
                  </a:lnTo>
                  <a:lnTo>
                    <a:pt x="326" y="83"/>
                  </a:lnTo>
                  <a:lnTo>
                    <a:pt x="318" y="72"/>
                  </a:lnTo>
                  <a:lnTo>
                    <a:pt x="310" y="63"/>
                  </a:lnTo>
                  <a:lnTo>
                    <a:pt x="300" y="55"/>
                  </a:lnTo>
                  <a:lnTo>
                    <a:pt x="289" y="47"/>
                  </a:lnTo>
                  <a:lnTo>
                    <a:pt x="285" y="42"/>
                  </a:lnTo>
                  <a:lnTo>
                    <a:pt x="280" y="39"/>
                  </a:lnTo>
                  <a:lnTo>
                    <a:pt x="274" y="36"/>
                  </a:lnTo>
                  <a:lnTo>
                    <a:pt x="269" y="34"/>
                  </a:lnTo>
                  <a:lnTo>
                    <a:pt x="263" y="31"/>
                  </a:lnTo>
                  <a:lnTo>
                    <a:pt x="256" y="29"/>
                  </a:lnTo>
                  <a:lnTo>
                    <a:pt x="245" y="26"/>
                  </a:lnTo>
                  <a:lnTo>
                    <a:pt x="233" y="25"/>
                  </a:lnTo>
                  <a:lnTo>
                    <a:pt x="219" y="23"/>
                  </a:lnTo>
                  <a:lnTo>
                    <a:pt x="192" y="26"/>
                  </a:lnTo>
                  <a:lnTo>
                    <a:pt x="178" y="29"/>
                  </a:lnTo>
                  <a:lnTo>
                    <a:pt x="163" y="34"/>
                  </a:lnTo>
                  <a:lnTo>
                    <a:pt x="152" y="39"/>
                  </a:lnTo>
                  <a:lnTo>
                    <a:pt x="141" y="44"/>
                  </a:lnTo>
                  <a:lnTo>
                    <a:pt x="135" y="45"/>
                  </a:lnTo>
                  <a:lnTo>
                    <a:pt x="130" y="48"/>
                  </a:lnTo>
                  <a:lnTo>
                    <a:pt x="126" y="52"/>
                  </a:lnTo>
                  <a:lnTo>
                    <a:pt x="121" y="55"/>
                  </a:lnTo>
                  <a:lnTo>
                    <a:pt x="116" y="58"/>
                  </a:lnTo>
                  <a:lnTo>
                    <a:pt x="111" y="61"/>
                  </a:lnTo>
                  <a:lnTo>
                    <a:pt x="107" y="64"/>
                  </a:lnTo>
                  <a:lnTo>
                    <a:pt x="102" y="67"/>
                  </a:lnTo>
                  <a:lnTo>
                    <a:pt x="86" y="82"/>
                  </a:lnTo>
                  <a:lnTo>
                    <a:pt x="72" y="97"/>
                  </a:lnTo>
                  <a:lnTo>
                    <a:pt x="66" y="105"/>
                  </a:lnTo>
                  <a:lnTo>
                    <a:pt x="61" y="115"/>
                  </a:lnTo>
                  <a:lnTo>
                    <a:pt x="55" y="123"/>
                  </a:lnTo>
                  <a:lnTo>
                    <a:pt x="50" y="132"/>
                  </a:lnTo>
                  <a:lnTo>
                    <a:pt x="45" y="141"/>
                  </a:lnTo>
                  <a:lnTo>
                    <a:pt x="42" y="151"/>
                  </a:lnTo>
                  <a:lnTo>
                    <a:pt x="34" y="171"/>
                  </a:lnTo>
                  <a:lnTo>
                    <a:pt x="29" y="192"/>
                  </a:lnTo>
                  <a:lnTo>
                    <a:pt x="23" y="235"/>
                  </a:lnTo>
                  <a:lnTo>
                    <a:pt x="23" y="257"/>
                  </a:lnTo>
                  <a:lnTo>
                    <a:pt x="23" y="279"/>
                  </a:lnTo>
                  <a:lnTo>
                    <a:pt x="29" y="324"/>
                  </a:lnTo>
                  <a:lnTo>
                    <a:pt x="33" y="337"/>
                  </a:lnTo>
                  <a:lnTo>
                    <a:pt x="37" y="350"/>
                  </a:lnTo>
                  <a:lnTo>
                    <a:pt x="45" y="362"/>
                  </a:lnTo>
                  <a:lnTo>
                    <a:pt x="53" y="375"/>
                  </a:lnTo>
                  <a:lnTo>
                    <a:pt x="64" y="386"/>
                  </a:lnTo>
                  <a:lnTo>
                    <a:pt x="74" y="397"/>
                  </a:lnTo>
                  <a:lnTo>
                    <a:pt x="85" y="405"/>
                  </a:lnTo>
                  <a:lnTo>
                    <a:pt x="91" y="408"/>
                  </a:lnTo>
                  <a:lnTo>
                    <a:pt x="96" y="411"/>
                  </a:lnTo>
                  <a:lnTo>
                    <a:pt x="83" y="430"/>
                  </a:lnTo>
                  <a:lnTo>
                    <a:pt x="83" y="4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7" name="Freeform 82"/>
            <p:cNvSpPr>
              <a:spLocks/>
            </p:cNvSpPr>
            <p:nvPr/>
          </p:nvSpPr>
          <p:spPr bwMode="auto">
            <a:xfrm>
              <a:off x="3789" y="1258"/>
              <a:ext cx="132" cy="153"/>
            </a:xfrm>
            <a:custGeom>
              <a:avLst/>
              <a:gdLst>
                <a:gd name="T0" fmla="*/ 19 w 264"/>
                <a:gd name="T1" fmla="*/ 229 h 306"/>
                <a:gd name="T2" fmla="*/ 33 w 264"/>
                <a:gd name="T3" fmla="*/ 254 h 306"/>
                <a:gd name="T4" fmla="*/ 57 w 264"/>
                <a:gd name="T5" fmla="*/ 270 h 306"/>
                <a:gd name="T6" fmla="*/ 53 w 264"/>
                <a:gd name="T7" fmla="*/ 224 h 306"/>
                <a:gd name="T8" fmla="*/ 71 w 264"/>
                <a:gd name="T9" fmla="*/ 262 h 306"/>
                <a:gd name="T10" fmla="*/ 88 w 264"/>
                <a:gd name="T11" fmla="*/ 278 h 306"/>
                <a:gd name="T12" fmla="*/ 94 w 264"/>
                <a:gd name="T13" fmla="*/ 251 h 306"/>
                <a:gd name="T14" fmla="*/ 109 w 264"/>
                <a:gd name="T15" fmla="*/ 251 h 306"/>
                <a:gd name="T16" fmla="*/ 94 w 264"/>
                <a:gd name="T17" fmla="*/ 184 h 306"/>
                <a:gd name="T18" fmla="*/ 79 w 264"/>
                <a:gd name="T19" fmla="*/ 137 h 306"/>
                <a:gd name="T20" fmla="*/ 102 w 264"/>
                <a:gd name="T21" fmla="*/ 161 h 306"/>
                <a:gd name="T22" fmla="*/ 115 w 264"/>
                <a:gd name="T23" fmla="*/ 189 h 306"/>
                <a:gd name="T24" fmla="*/ 127 w 264"/>
                <a:gd name="T25" fmla="*/ 216 h 306"/>
                <a:gd name="T26" fmla="*/ 142 w 264"/>
                <a:gd name="T27" fmla="*/ 236 h 306"/>
                <a:gd name="T28" fmla="*/ 132 w 264"/>
                <a:gd name="T29" fmla="*/ 184 h 306"/>
                <a:gd name="T30" fmla="*/ 113 w 264"/>
                <a:gd name="T31" fmla="*/ 128 h 306"/>
                <a:gd name="T32" fmla="*/ 126 w 264"/>
                <a:gd name="T33" fmla="*/ 132 h 306"/>
                <a:gd name="T34" fmla="*/ 143 w 264"/>
                <a:gd name="T35" fmla="*/ 162 h 306"/>
                <a:gd name="T36" fmla="*/ 154 w 264"/>
                <a:gd name="T37" fmla="*/ 188 h 306"/>
                <a:gd name="T38" fmla="*/ 170 w 264"/>
                <a:gd name="T39" fmla="*/ 219 h 306"/>
                <a:gd name="T40" fmla="*/ 165 w 264"/>
                <a:gd name="T41" fmla="*/ 178 h 306"/>
                <a:gd name="T42" fmla="*/ 149 w 264"/>
                <a:gd name="T43" fmla="*/ 137 h 306"/>
                <a:gd name="T44" fmla="*/ 187 w 264"/>
                <a:gd name="T45" fmla="*/ 170 h 306"/>
                <a:gd name="T46" fmla="*/ 198 w 264"/>
                <a:gd name="T47" fmla="*/ 166 h 306"/>
                <a:gd name="T48" fmla="*/ 184 w 264"/>
                <a:gd name="T49" fmla="*/ 132 h 306"/>
                <a:gd name="T50" fmla="*/ 165 w 264"/>
                <a:gd name="T51" fmla="*/ 87 h 306"/>
                <a:gd name="T52" fmla="*/ 153 w 264"/>
                <a:gd name="T53" fmla="*/ 44 h 306"/>
                <a:gd name="T54" fmla="*/ 172 w 264"/>
                <a:gd name="T55" fmla="*/ 63 h 306"/>
                <a:gd name="T56" fmla="*/ 187 w 264"/>
                <a:gd name="T57" fmla="*/ 88 h 306"/>
                <a:gd name="T58" fmla="*/ 205 w 264"/>
                <a:gd name="T59" fmla="*/ 113 h 306"/>
                <a:gd name="T60" fmla="*/ 224 w 264"/>
                <a:gd name="T61" fmla="*/ 140 h 306"/>
                <a:gd name="T62" fmla="*/ 208 w 264"/>
                <a:gd name="T63" fmla="*/ 85 h 306"/>
                <a:gd name="T64" fmla="*/ 190 w 264"/>
                <a:gd name="T65" fmla="*/ 42 h 306"/>
                <a:gd name="T66" fmla="*/ 205 w 264"/>
                <a:gd name="T67" fmla="*/ 55 h 306"/>
                <a:gd name="T68" fmla="*/ 231 w 264"/>
                <a:gd name="T69" fmla="*/ 112 h 306"/>
                <a:gd name="T70" fmla="*/ 244 w 264"/>
                <a:gd name="T71" fmla="*/ 88 h 306"/>
                <a:gd name="T72" fmla="*/ 233 w 264"/>
                <a:gd name="T73" fmla="*/ 47 h 306"/>
                <a:gd name="T74" fmla="*/ 216 w 264"/>
                <a:gd name="T75" fmla="*/ 20 h 306"/>
                <a:gd name="T76" fmla="*/ 236 w 264"/>
                <a:gd name="T77" fmla="*/ 12 h 306"/>
                <a:gd name="T78" fmla="*/ 264 w 264"/>
                <a:gd name="T79" fmla="*/ 96 h 306"/>
                <a:gd name="T80" fmla="*/ 253 w 264"/>
                <a:gd name="T81" fmla="*/ 156 h 306"/>
                <a:gd name="T82" fmla="*/ 235 w 264"/>
                <a:gd name="T83" fmla="*/ 199 h 306"/>
                <a:gd name="T84" fmla="*/ 211 w 264"/>
                <a:gd name="T85" fmla="*/ 235 h 306"/>
                <a:gd name="T86" fmla="*/ 184 w 264"/>
                <a:gd name="T87" fmla="*/ 263 h 306"/>
                <a:gd name="T88" fmla="*/ 165 w 264"/>
                <a:gd name="T89" fmla="*/ 279 h 306"/>
                <a:gd name="T90" fmla="*/ 149 w 264"/>
                <a:gd name="T91" fmla="*/ 289 h 306"/>
                <a:gd name="T92" fmla="*/ 134 w 264"/>
                <a:gd name="T93" fmla="*/ 295 h 306"/>
                <a:gd name="T94" fmla="*/ 104 w 264"/>
                <a:gd name="T95" fmla="*/ 304 h 306"/>
                <a:gd name="T96" fmla="*/ 47 w 264"/>
                <a:gd name="T97" fmla="*/ 300 h 306"/>
                <a:gd name="T98" fmla="*/ 19 w 264"/>
                <a:gd name="T99" fmla="*/ 281 h 306"/>
                <a:gd name="T100" fmla="*/ 0 w 264"/>
                <a:gd name="T101" fmla="*/ 248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306">
                  <a:moveTo>
                    <a:pt x="0" y="248"/>
                  </a:moveTo>
                  <a:lnTo>
                    <a:pt x="17" y="218"/>
                  </a:lnTo>
                  <a:lnTo>
                    <a:pt x="19" y="229"/>
                  </a:lnTo>
                  <a:lnTo>
                    <a:pt x="23" y="238"/>
                  </a:lnTo>
                  <a:lnTo>
                    <a:pt x="28" y="248"/>
                  </a:lnTo>
                  <a:lnTo>
                    <a:pt x="33" y="254"/>
                  </a:lnTo>
                  <a:lnTo>
                    <a:pt x="44" y="265"/>
                  </a:lnTo>
                  <a:lnTo>
                    <a:pt x="50" y="268"/>
                  </a:lnTo>
                  <a:lnTo>
                    <a:pt x="57" y="270"/>
                  </a:lnTo>
                  <a:lnTo>
                    <a:pt x="34" y="199"/>
                  </a:lnTo>
                  <a:lnTo>
                    <a:pt x="47" y="210"/>
                  </a:lnTo>
                  <a:lnTo>
                    <a:pt x="53" y="224"/>
                  </a:lnTo>
                  <a:lnTo>
                    <a:pt x="58" y="236"/>
                  </a:lnTo>
                  <a:lnTo>
                    <a:pt x="64" y="249"/>
                  </a:lnTo>
                  <a:lnTo>
                    <a:pt x="71" y="262"/>
                  </a:lnTo>
                  <a:lnTo>
                    <a:pt x="77" y="273"/>
                  </a:lnTo>
                  <a:lnTo>
                    <a:pt x="82" y="278"/>
                  </a:lnTo>
                  <a:lnTo>
                    <a:pt x="88" y="278"/>
                  </a:lnTo>
                  <a:lnTo>
                    <a:pt x="79" y="235"/>
                  </a:lnTo>
                  <a:lnTo>
                    <a:pt x="83" y="240"/>
                  </a:lnTo>
                  <a:lnTo>
                    <a:pt x="94" y="251"/>
                  </a:lnTo>
                  <a:lnTo>
                    <a:pt x="105" y="263"/>
                  </a:lnTo>
                  <a:lnTo>
                    <a:pt x="112" y="270"/>
                  </a:lnTo>
                  <a:lnTo>
                    <a:pt x="109" y="251"/>
                  </a:lnTo>
                  <a:lnTo>
                    <a:pt x="105" y="230"/>
                  </a:lnTo>
                  <a:lnTo>
                    <a:pt x="101" y="208"/>
                  </a:lnTo>
                  <a:lnTo>
                    <a:pt x="94" y="184"/>
                  </a:lnTo>
                  <a:lnTo>
                    <a:pt x="88" y="164"/>
                  </a:lnTo>
                  <a:lnTo>
                    <a:pt x="83" y="147"/>
                  </a:lnTo>
                  <a:lnTo>
                    <a:pt x="79" y="137"/>
                  </a:lnTo>
                  <a:lnTo>
                    <a:pt x="86" y="137"/>
                  </a:lnTo>
                  <a:lnTo>
                    <a:pt x="94" y="147"/>
                  </a:lnTo>
                  <a:lnTo>
                    <a:pt x="102" y="161"/>
                  </a:lnTo>
                  <a:lnTo>
                    <a:pt x="107" y="170"/>
                  </a:lnTo>
                  <a:lnTo>
                    <a:pt x="110" y="180"/>
                  </a:lnTo>
                  <a:lnTo>
                    <a:pt x="115" y="189"/>
                  </a:lnTo>
                  <a:lnTo>
                    <a:pt x="120" y="199"/>
                  </a:lnTo>
                  <a:lnTo>
                    <a:pt x="124" y="208"/>
                  </a:lnTo>
                  <a:lnTo>
                    <a:pt x="127" y="216"/>
                  </a:lnTo>
                  <a:lnTo>
                    <a:pt x="132" y="224"/>
                  </a:lnTo>
                  <a:lnTo>
                    <a:pt x="135" y="230"/>
                  </a:lnTo>
                  <a:lnTo>
                    <a:pt x="142" y="236"/>
                  </a:lnTo>
                  <a:lnTo>
                    <a:pt x="142" y="224"/>
                  </a:lnTo>
                  <a:lnTo>
                    <a:pt x="137" y="205"/>
                  </a:lnTo>
                  <a:lnTo>
                    <a:pt x="132" y="184"/>
                  </a:lnTo>
                  <a:lnTo>
                    <a:pt x="126" y="164"/>
                  </a:lnTo>
                  <a:lnTo>
                    <a:pt x="118" y="145"/>
                  </a:lnTo>
                  <a:lnTo>
                    <a:pt x="113" y="128"/>
                  </a:lnTo>
                  <a:lnTo>
                    <a:pt x="107" y="112"/>
                  </a:lnTo>
                  <a:lnTo>
                    <a:pt x="116" y="121"/>
                  </a:lnTo>
                  <a:lnTo>
                    <a:pt x="126" y="132"/>
                  </a:lnTo>
                  <a:lnTo>
                    <a:pt x="134" y="148"/>
                  </a:lnTo>
                  <a:lnTo>
                    <a:pt x="138" y="154"/>
                  </a:lnTo>
                  <a:lnTo>
                    <a:pt x="143" y="162"/>
                  </a:lnTo>
                  <a:lnTo>
                    <a:pt x="146" y="172"/>
                  </a:lnTo>
                  <a:lnTo>
                    <a:pt x="151" y="180"/>
                  </a:lnTo>
                  <a:lnTo>
                    <a:pt x="154" y="188"/>
                  </a:lnTo>
                  <a:lnTo>
                    <a:pt x="159" y="195"/>
                  </a:lnTo>
                  <a:lnTo>
                    <a:pt x="165" y="208"/>
                  </a:lnTo>
                  <a:lnTo>
                    <a:pt x="170" y="219"/>
                  </a:lnTo>
                  <a:lnTo>
                    <a:pt x="170" y="213"/>
                  </a:lnTo>
                  <a:lnTo>
                    <a:pt x="170" y="202"/>
                  </a:lnTo>
                  <a:lnTo>
                    <a:pt x="165" y="178"/>
                  </a:lnTo>
                  <a:lnTo>
                    <a:pt x="161" y="166"/>
                  </a:lnTo>
                  <a:lnTo>
                    <a:pt x="157" y="154"/>
                  </a:lnTo>
                  <a:lnTo>
                    <a:pt x="149" y="137"/>
                  </a:lnTo>
                  <a:lnTo>
                    <a:pt x="159" y="143"/>
                  </a:lnTo>
                  <a:lnTo>
                    <a:pt x="173" y="154"/>
                  </a:lnTo>
                  <a:lnTo>
                    <a:pt x="187" y="170"/>
                  </a:lnTo>
                  <a:lnTo>
                    <a:pt x="201" y="191"/>
                  </a:lnTo>
                  <a:lnTo>
                    <a:pt x="201" y="178"/>
                  </a:lnTo>
                  <a:lnTo>
                    <a:pt x="198" y="166"/>
                  </a:lnTo>
                  <a:lnTo>
                    <a:pt x="192" y="153"/>
                  </a:lnTo>
                  <a:lnTo>
                    <a:pt x="187" y="139"/>
                  </a:lnTo>
                  <a:lnTo>
                    <a:pt x="184" y="132"/>
                  </a:lnTo>
                  <a:lnTo>
                    <a:pt x="179" y="121"/>
                  </a:lnTo>
                  <a:lnTo>
                    <a:pt x="172" y="106"/>
                  </a:lnTo>
                  <a:lnTo>
                    <a:pt x="165" y="87"/>
                  </a:lnTo>
                  <a:lnTo>
                    <a:pt x="159" y="69"/>
                  </a:lnTo>
                  <a:lnTo>
                    <a:pt x="154" y="53"/>
                  </a:lnTo>
                  <a:lnTo>
                    <a:pt x="153" y="44"/>
                  </a:lnTo>
                  <a:lnTo>
                    <a:pt x="156" y="39"/>
                  </a:lnTo>
                  <a:lnTo>
                    <a:pt x="162" y="49"/>
                  </a:lnTo>
                  <a:lnTo>
                    <a:pt x="172" y="63"/>
                  </a:lnTo>
                  <a:lnTo>
                    <a:pt x="176" y="71"/>
                  </a:lnTo>
                  <a:lnTo>
                    <a:pt x="183" y="80"/>
                  </a:lnTo>
                  <a:lnTo>
                    <a:pt x="187" y="88"/>
                  </a:lnTo>
                  <a:lnTo>
                    <a:pt x="194" y="98"/>
                  </a:lnTo>
                  <a:lnTo>
                    <a:pt x="200" y="106"/>
                  </a:lnTo>
                  <a:lnTo>
                    <a:pt x="205" y="113"/>
                  </a:lnTo>
                  <a:lnTo>
                    <a:pt x="214" y="128"/>
                  </a:lnTo>
                  <a:lnTo>
                    <a:pt x="220" y="137"/>
                  </a:lnTo>
                  <a:lnTo>
                    <a:pt x="224" y="140"/>
                  </a:lnTo>
                  <a:lnTo>
                    <a:pt x="217" y="113"/>
                  </a:lnTo>
                  <a:lnTo>
                    <a:pt x="212" y="99"/>
                  </a:lnTo>
                  <a:lnTo>
                    <a:pt x="208" y="85"/>
                  </a:lnTo>
                  <a:lnTo>
                    <a:pt x="201" y="69"/>
                  </a:lnTo>
                  <a:lnTo>
                    <a:pt x="195" y="55"/>
                  </a:lnTo>
                  <a:lnTo>
                    <a:pt x="190" y="42"/>
                  </a:lnTo>
                  <a:lnTo>
                    <a:pt x="184" y="30"/>
                  </a:lnTo>
                  <a:lnTo>
                    <a:pt x="195" y="41"/>
                  </a:lnTo>
                  <a:lnTo>
                    <a:pt x="205" y="55"/>
                  </a:lnTo>
                  <a:lnTo>
                    <a:pt x="212" y="71"/>
                  </a:lnTo>
                  <a:lnTo>
                    <a:pt x="220" y="85"/>
                  </a:lnTo>
                  <a:lnTo>
                    <a:pt x="231" y="112"/>
                  </a:lnTo>
                  <a:lnTo>
                    <a:pt x="235" y="128"/>
                  </a:lnTo>
                  <a:lnTo>
                    <a:pt x="242" y="107"/>
                  </a:lnTo>
                  <a:lnTo>
                    <a:pt x="244" y="88"/>
                  </a:lnTo>
                  <a:lnTo>
                    <a:pt x="241" y="71"/>
                  </a:lnTo>
                  <a:lnTo>
                    <a:pt x="236" y="55"/>
                  </a:lnTo>
                  <a:lnTo>
                    <a:pt x="233" y="47"/>
                  </a:lnTo>
                  <a:lnTo>
                    <a:pt x="230" y="41"/>
                  </a:lnTo>
                  <a:lnTo>
                    <a:pt x="222" y="30"/>
                  </a:lnTo>
                  <a:lnTo>
                    <a:pt x="216" y="20"/>
                  </a:lnTo>
                  <a:lnTo>
                    <a:pt x="209" y="16"/>
                  </a:lnTo>
                  <a:lnTo>
                    <a:pt x="225" y="0"/>
                  </a:lnTo>
                  <a:lnTo>
                    <a:pt x="236" y="12"/>
                  </a:lnTo>
                  <a:lnTo>
                    <a:pt x="247" y="27"/>
                  </a:lnTo>
                  <a:lnTo>
                    <a:pt x="260" y="58"/>
                  </a:lnTo>
                  <a:lnTo>
                    <a:pt x="264" y="96"/>
                  </a:lnTo>
                  <a:lnTo>
                    <a:pt x="263" y="117"/>
                  </a:lnTo>
                  <a:lnTo>
                    <a:pt x="258" y="139"/>
                  </a:lnTo>
                  <a:lnTo>
                    <a:pt x="253" y="156"/>
                  </a:lnTo>
                  <a:lnTo>
                    <a:pt x="249" y="170"/>
                  </a:lnTo>
                  <a:lnTo>
                    <a:pt x="242" y="184"/>
                  </a:lnTo>
                  <a:lnTo>
                    <a:pt x="235" y="199"/>
                  </a:lnTo>
                  <a:lnTo>
                    <a:pt x="228" y="211"/>
                  </a:lnTo>
                  <a:lnTo>
                    <a:pt x="220" y="224"/>
                  </a:lnTo>
                  <a:lnTo>
                    <a:pt x="211" y="235"/>
                  </a:lnTo>
                  <a:lnTo>
                    <a:pt x="203" y="246"/>
                  </a:lnTo>
                  <a:lnTo>
                    <a:pt x="194" y="255"/>
                  </a:lnTo>
                  <a:lnTo>
                    <a:pt x="184" y="263"/>
                  </a:lnTo>
                  <a:lnTo>
                    <a:pt x="175" y="271"/>
                  </a:lnTo>
                  <a:lnTo>
                    <a:pt x="170" y="276"/>
                  </a:lnTo>
                  <a:lnTo>
                    <a:pt x="165" y="279"/>
                  </a:lnTo>
                  <a:lnTo>
                    <a:pt x="159" y="282"/>
                  </a:lnTo>
                  <a:lnTo>
                    <a:pt x="154" y="285"/>
                  </a:lnTo>
                  <a:lnTo>
                    <a:pt x="149" y="289"/>
                  </a:lnTo>
                  <a:lnTo>
                    <a:pt x="145" y="290"/>
                  </a:lnTo>
                  <a:lnTo>
                    <a:pt x="138" y="293"/>
                  </a:lnTo>
                  <a:lnTo>
                    <a:pt x="134" y="295"/>
                  </a:lnTo>
                  <a:lnTo>
                    <a:pt x="124" y="300"/>
                  </a:lnTo>
                  <a:lnTo>
                    <a:pt x="113" y="303"/>
                  </a:lnTo>
                  <a:lnTo>
                    <a:pt x="104" y="304"/>
                  </a:lnTo>
                  <a:lnTo>
                    <a:pt x="83" y="306"/>
                  </a:lnTo>
                  <a:lnTo>
                    <a:pt x="64" y="304"/>
                  </a:lnTo>
                  <a:lnTo>
                    <a:pt x="47" y="300"/>
                  </a:lnTo>
                  <a:lnTo>
                    <a:pt x="39" y="296"/>
                  </a:lnTo>
                  <a:lnTo>
                    <a:pt x="31" y="292"/>
                  </a:lnTo>
                  <a:lnTo>
                    <a:pt x="19" y="281"/>
                  </a:lnTo>
                  <a:lnTo>
                    <a:pt x="8" y="266"/>
                  </a:lnTo>
                  <a:lnTo>
                    <a:pt x="0" y="248"/>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8" name="Freeform 83"/>
            <p:cNvSpPr>
              <a:spLocks/>
            </p:cNvSpPr>
            <p:nvPr/>
          </p:nvSpPr>
          <p:spPr bwMode="auto">
            <a:xfrm>
              <a:off x="4058" y="1245"/>
              <a:ext cx="112" cy="166"/>
            </a:xfrm>
            <a:custGeom>
              <a:avLst/>
              <a:gdLst>
                <a:gd name="T0" fmla="*/ 25 w 225"/>
                <a:gd name="T1" fmla="*/ 285 h 331"/>
                <a:gd name="T2" fmla="*/ 16 w 225"/>
                <a:gd name="T3" fmla="*/ 258 h 331"/>
                <a:gd name="T4" fmla="*/ 6 w 225"/>
                <a:gd name="T5" fmla="*/ 219 h 331"/>
                <a:gd name="T6" fmla="*/ 25 w 225"/>
                <a:gd name="T7" fmla="*/ 246 h 331"/>
                <a:gd name="T8" fmla="*/ 44 w 225"/>
                <a:gd name="T9" fmla="*/ 274 h 331"/>
                <a:gd name="T10" fmla="*/ 41 w 225"/>
                <a:gd name="T11" fmla="*/ 260 h 331"/>
                <a:gd name="T12" fmla="*/ 25 w 225"/>
                <a:gd name="T13" fmla="*/ 225 h 331"/>
                <a:gd name="T14" fmla="*/ 17 w 225"/>
                <a:gd name="T15" fmla="*/ 195 h 331"/>
                <a:gd name="T16" fmla="*/ 36 w 225"/>
                <a:gd name="T17" fmla="*/ 224 h 331"/>
                <a:gd name="T18" fmla="*/ 54 w 225"/>
                <a:gd name="T19" fmla="*/ 247 h 331"/>
                <a:gd name="T20" fmla="*/ 79 w 225"/>
                <a:gd name="T21" fmla="*/ 276 h 331"/>
                <a:gd name="T22" fmla="*/ 84 w 225"/>
                <a:gd name="T23" fmla="*/ 265 h 331"/>
                <a:gd name="T24" fmla="*/ 65 w 225"/>
                <a:gd name="T25" fmla="*/ 205 h 331"/>
                <a:gd name="T26" fmla="*/ 39 w 225"/>
                <a:gd name="T27" fmla="*/ 145 h 331"/>
                <a:gd name="T28" fmla="*/ 57 w 225"/>
                <a:gd name="T29" fmla="*/ 154 h 331"/>
                <a:gd name="T30" fmla="*/ 76 w 225"/>
                <a:gd name="T31" fmla="*/ 181 h 331"/>
                <a:gd name="T32" fmla="*/ 93 w 225"/>
                <a:gd name="T33" fmla="*/ 211 h 331"/>
                <a:gd name="T34" fmla="*/ 107 w 225"/>
                <a:gd name="T35" fmla="*/ 239 h 331"/>
                <a:gd name="T36" fmla="*/ 126 w 225"/>
                <a:gd name="T37" fmla="*/ 257 h 331"/>
                <a:gd name="T38" fmla="*/ 110 w 225"/>
                <a:gd name="T39" fmla="*/ 225 h 331"/>
                <a:gd name="T40" fmla="*/ 88 w 225"/>
                <a:gd name="T41" fmla="*/ 172 h 331"/>
                <a:gd name="T42" fmla="*/ 69 w 225"/>
                <a:gd name="T43" fmla="*/ 120 h 331"/>
                <a:gd name="T44" fmla="*/ 88 w 225"/>
                <a:gd name="T45" fmla="*/ 126 h 331"/>
                <a:gd name="T46" fmla="*/ 106 w 225"/>
                <a:gd name="T47" fmla="*/ 153 h 331"/>
                <a:gd name="T48" fmla="*/ 120 w 225"/>
                <a:gd name="T49" fmla="*/ 181 h 331"/>
                <a:gd name="T50" fmla="*/ 134 w 225"/>
                <a:gd name="T51" fmla="*/ 209 h 331"/>
                <a:gd name="T52" fmla="*/ 147 w 225"/>
                <a:gd name="T53" fmla="*/ 233 h 331"/>
                <a:gd name="T54" fmla="*/ 142 w 225"/>
                <a:gd name="T55" fmla="*/ 206 h 331"/>
                <a:gd name="T56" fmla="*/ 125 w 225"/>
                <a:gd name="T57" fmla="*/ 159 h 331"/>
                <a:gd name="T58" fmla="*/ 128 w 225"/>
                <a:gd name="T59" fmla="*/ 148 h 331"/>
                <a:gd name="T60" fmla="*/ 150 w 225"/>
                <a:gd name="T61" fmla="*/ 176 h 331"/>
                <a:gd name="T62" fmla="*/ 167 w 225"/>
                <a:gd name="T63" fmla="*/ 203 h 331"/>
                <a:gd name="T64" fmla="*/ 156 w 225"/>
                <a:gd name="T65" fmla="*/ 151 h 331"/>
                <a:gd name="T66" fmla="*/ 136 w 225"/>
                <a:gd name="T67" fmla="*/ 96 h 331"/>
                <a:gd name="T68" fmla="*/ 137 w 225"/>
                <a:gd name="T69" fmla="*/ 78 h 331"/>
                <a:gd name="T70" fmla="*/ 158 w 225"/>
                <a:gd name="T71" fmla="*/ 112 h 331"/>
                <a:gd name="T72" fmla="*/ 173 w 225"/>
                <a:gd name="T73" fmla="*/ 135 h 331"/>
                <a:gd name="T74" fmla="*/ 188 w 225"/>
                <a:gd name="T75" fmla="*/ 154 h 331"/>
                <a:gd name="T76" fmla="*/ 167 w 225"/>
                <a:gd name="T77" fmla="*/ 77 h 331"/>
                <a:gd name="T78" fmla="*/ 186 w 225"/>
                <a:gd name="T79" fmla="*/ 107 h 331"/>
                <a:gd name="T80" fmla="*/ 197 w 225"/>
                <a:gd name="T81" fmla="*/ 102 h 331"/>
                <a:gd name="T82" fmla="*/ 186 w 225"/>
                <a:gd name="T83" fmla="*/ 64 h 331"/>
                <a:gd name="T84" fmla="*/ 167 w 225"/>
                <a:gd name="T85" fmla="*/ 42 h 331"/>
                <a:gd name="T86" fmla="*/ 153 w 225"/>
                <a:gd name="T87" fmla="*/ 31 h 331"/>
                <a:gd name="T88" fmla="*/ 137 w 225"/>
                <a:gd name="T89" fmla="*/ 23 h 331"/>
                <a:gd name="T90" fmla="*/ 123 w 225"/>
                <a:gd name="T91" fmla="*/ 0 h 331"/>
                <a:gd name="T92" fmla="*/ 164 w 225"/>
                <a:gd name="T93" fmla="*/ 14 h 331"/>
                <a:gd name="T94" fmla="*/ 194 w 225"/>
                <a:gd name="T95" fmla="*/ 36 h 331"/>
                <a:gd name="T96" fmla="*/ 217 w 225"/>
                <a:gd name="T97" fmla="*/ 77 h 331"/>
                <a:gd name="T98" fmla="*/ 224 w 225"/>
                <a:gd name="T99" fmla="*/ 173 h 331"/>
                <a:gd name="T100" fmla="*/ 203 w 225"/>
                <a:gd name="T101" fmla="*/ 235 h 331"/>
                <a:gd name="T102" fmla="*/ 188 w 225"/>
                <a:gd name="T103" fmla="*/ 261 h 331"/>
                <a:gd name="T104" fmla="*/ 170 w 225"/>
                <a:gd name="T105" fmla="*/ 285 h 331"/>
                <a:gd name="T106" fmla="*/ 140 w 225"/>
                <a:gd name="T107" fmla="*/ 310 h 331"/>
                <a:gd name="T108" fmla="*/ 126 w 225"/>
                <a:gd name="T109" fmla="*/ 318 h 331"/>
                <a:gd name="T110" fmla="*/ 101 w 225"/>
                <a:gd name="T111" fmla="*/ 328 h 331"/>
                <a:gd name="T112" fmla="*/ 57 w 225"/>
                <a:gd name="T113" fmla="*/ 328 h 331"/>
                <a:gd name="T114" fmla="*/ 19 w 225"/>
                <a:gd name="T115" fmla="*/ 31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5" h="331">
                  <a:moveTo>
                    <a:pt x="19" y="314"/>
                  </a:moveTo>
                  <a:lnTo>
                    <a:pt x="19" y="295"/>
                  </a:lnTo>
                  <a:lnTo>
                    <a:pt x="25" y="285"/>
                  </a:lnTo>
                  <a:lnTo>
                    <a:pt x="24" y="276"/>
                  </a:lnTo>
                  <a:lnTo>
                    <a:pt x="19" y="266"/>
                  </a:lnTo>
                  <a:lnTo>
                    <a:pt x="16" y="258"/>
                  </a:lnTo>
                  <a:lnTo>
                    <a:pt x="11" y="249"/>
                  </a:lnTo>
                  <a:lnTo>
                    <a:pt x="0" y="209"/>
                  </a:lnTo>
                  <a:lnTo>
                    <a:pt x="6" y="219"/>
                  </a:lnTo>
                  <a:lnTo>
                    <a:pt x="13" y="227"/>
                  </a:lnTo>
                  <a:lnTo>
                    <a:pt x="19" y="236"/>
                  </a:lnTo>
                  <a:lnTo>
                    <a:pt x="25" y="246"/>
                  </a:lnTo>
                  <a:lnTo>
                    <a:pt x="32" y="255"/>
                  </a:lnTo>
                  <a:lnTo>
                    <a:pt x="38" y="265"/>
                  </a:lnTo>
                  <a:lnTo>
                    <a:pt x="44" y="274"/>
                  </a:lnTo>
                  <a:lnTo>
                    <a:pt x="49" y="284"/>
                  </a:lnTo>
                  <a:lnTo>
                    <a:pt x="46" y="271"/>
                  </a:lnTo>
                  <a:lnTo>
                    <a:pt x="41" y="260"/>
                  </a:lnTo>
                  <a:lnTo>
                    <a:pt x="36" y="247"/>
                  </a:lnTo>
                  <a:lnTo>
                    <a:pt x="32" y="236"/>
                  </a:lnTo>
                  <a:lnTo>
                    <a:pt x="25" y="225"/>
                  </a:lnTo>
                  <a:lnTo>
                    <a:pt x="21" y="213"/>
                  </a:lnTo>
                  <a:lnTo>
                    <a:pt x="13" y="189"/>
                  </a:lnTo>
                  <a:lnTo>
                    <a:pt x="17" y="195"/>
                  </a:lnTo>
                  <a:lnTo>
                    <a:pt x="25" y="208"/>
                  </a:lnTo>
                  <a:lnTo>
                    <a:pt x="30" y="216"/>
                  </a:lnTo>
                  <a:lnTo>
                    <a:pt x="36" y="224"/>
                  </a:lnTo>
                  <a:lnTo>
                    <a:pt x="41" y="232"/>
                  </a:lnTo>
                  <a:lnTo>
                    <a:pt x="47" y="239"/>
                  </a:lnTo>
                  <a:lnTo>
                    <a:pt x="54" y="247"/>
                  </a:lnTo>
                  <a:lnTo>
                    <a:pt x="58" y="255"/>
                  </a:lnTo>
                  <a:lnTo>
                    <a:pt x="69" y="268"/>
                  </a:lnTo>
                  <a:lnTo>
                    <a:pt x="79" y="276"/>
                  </a:lnTo>
                  <a:lnTo>
                    <a:pt x="82" y="277"/>
                  </a:lnTo>
                  <a:lnTo>
                    <a:pt x="85" y="277"/>
                  </a:lnTo>
                  <a:lnTo>
                    <a:pt x="84" y="265"/>
                  </a:lnTo>
                  <a:lnTo>
                    <a:pt x="80" y="247"/>
                  </a:lnTo>
                  <a:lnTo>
                    <a:pt x="74" y="227"/>
                  </a:lnTo>
                  <a:lnTo>
                    <a:pt x="65" y="205"/>
                  </a:lnTo>
                  <a:lnTo>
                    <a:pt x="57" y="183"/>
                  </a:lnTo>
                  <a:lnTo>
                    <a:pt x="47" y="164"/>
                  </a:lnTo>
                  <a:lnTo>
                    <a:pt x="39" y="145"/>
                  </a:lnTo>
                  <a:lnTo>
                    <a:pt x="35" y="131"/>
                  </a:lnTo>
                  <a:lnTo>
                    <a:pt x="46" y="140"/>
                  </a:lnTo>
                  <a:lnTo>
                    <a:pt x="57" y="154"/>
                  </a:lnTo>
                  <a:lnTo>
                    <a:pt x="63" y="162"/>
                  </a:lnTo>
                  <a:lnTo>
                    <a:pt x="69" y="172"/>
                  </a:lnTo>
                  <a:lnTo>
                    <a:pt x="76" y="181"/>
                  </a:lnTo>
                  <a:lnTo>
                    <a:pt x="82" y="191"/>
                  </a:lnTo>
                  <a:lnTo>
                    <a:pt x="87" y="202"/>
                  </a:lnTo>
                  <a:lnTo>
                    <a:pt x="93" y="211"/>
                  </a:lnTo>
                  <a:lnTo>
                    <a:pt x="98" y="222"/>
                  </a:lnTo>
                  <a:lnTo>
                    <a:pt x="102" y="232"/>
                  </a:lnTo>
                  <a:lnTo>
                    <a:pt x="107" y="239"/>
                  </a:lnTo>
                  <a:lnTo>
                    <a:pt x="112" y="249"/>
                  </a:lnTo>
                  <a:lnTo>
                    <a:pt x="118" y="261"/>
                  </a:lnTo>
                  <a:lnTo>
                    <a:pt x="126" y="257"/>
                  </a:lnTo>
                  <a:lnTo>
                    <a:pt x="118" y="241"/>
                  </a:lnTo>
                  <a:lnTo>
                    <a:pt x="113" y="233"/>
                  </a:lnTo>
                  <a:lnTo>
                    <a:pt x="110" y="225"/>
                  </a:lnTo>
                  <a:lnTo>
                    <a:pt x="102" y="208"/>
                  </a:lnTo>
                  <a:lnTo>
                    <a:pt x="96" y="189"/>
                  </a:lnTo>
                  <a:lnTo>
                    <a:pt x="88" y="172"/>
                  </a:lnTo>
                  <a:lnTo>
                    <a:pt x="82" y="154"/>
                  </a:lnTo>
                  <a:lnTo>
                    <a:pt x="76" y="135"/>
                  </a:lnTo>
                  <a:lnTo>
                    <a:pt x="69" y="120"/>
                  </a:lnTo>
                  <a:lnTo>
                    <a:pt x="65" y="99"/>
                  </a:lnTo>
                  <a:lnTo>
                    <a:pt x="77" y="112"/>
                  </a:lnTo>
                  <a:lnTo>
                    <a:pt x="88" y="126"/>
                  </a:lnTo>
                  <a:lnTo>
                    <a:pt x="95" y="135"/>
                  </a:lnTo>
                  <a:lnTo>
                    <a:pt x="99" y="143"/>
                  </a:lnTo>
                  <a:lnTo>
                    <a:pt x="106" y="153"/>
                  </a:lnTo>
                  <a:lnTo>
                    <a:pt x="110" y="162"/>
                  </a:lnTo>
                  <a:lnTo>
                    <a:pt x="115" y="172"/>
                  </a:lnTo>
                  <a:lnTo>
                    <a:pt x="120" y="181"/>
                  </a:lnTo>
                  <a:lnTo>
                    <a:pt x="125" y="191"/>
                  </a:lnTo>
                  <a:lnTo>
                    <a:pt x="129" y="200"/>
                  </a:lnTo>
                  <a:lnTo>
                    <a:pt x="134" y="209"/>
                  </a:lnTo>
                  <a:lnTo>
                    <a:pt x="139" y="217"/>
                  </a:lnTo>
                  <a:lnTo>
                    <a:pt x="142" y="225"/>
                  </a:lnTo>
                  <a:lnTo>
                    <a:pt x="147" y="233"/>
                  </a:lnTo>
                  <a:lnTo>
                    <a:pt x="148" y="228"/>
                  </a:lnTo>
                  <a:lnTo>
                    <a:pt x="147" y="219"/>
                  </a:lnTo>
                  <a:lnTo>
                    <a:pt x="142" y="206"/>
                  </a:lnTo>
                  <a:lnTo>
                    <a:pt x="137" y="191"/>
                  </a:lnTo>
                  <a:lnTo>
                    <a:pt x="131" y="173"/>
                  </a:lnTo>
                  <a:lnTo>
                    <a:pt x="125" y="159"/>
                  </a:lnTo>
                  <a:lnTo>
                    <a:pt x="117" y="140"/>
                  </a:lnTo>
                  <a:lnTo>
                    <a:pt x="121" y="142"/>
                  </a:lnTo>
                  <a:lnTo>
                    <a:pt x="128" y="148"/>
                  </a:lnTo>
                  <a:lnTo>
                    <a:pt x="134" y="156"/>
                  </a:lnTo>
                  <a:lnTo>
                    <a:pt x="142" y="165"/>
                  </a:lnTo>
                  <a:lnTo>
                    <a:pt x="150" y="176"/>
                  </a:lnTo>
                  <a:lnTo>
                    <a:pt x="158" y="187"/>
                  </a:lnTo>
                  <a:lnTo>
                    <a:pt x="164" y="195"/>
                  </a:lnTo>
                  <a:lnTo>
                    <a:pt x="167" y="203"/>
                  </a:lnTo>
                  <a:lnTo>
                    <a:pt x="165" y="187"/>
                  </a:lnTo>
                  <a:lnTo>
                    <a:pt x="162" y="168"/>
                  </a:lnTo>
                  <a:lnTo>
                    <a:pt x="156" y="151"/>
                  </a:lnTo>
                  <a:lnTo>
                    <a:pt x="150" y="132"/>
                  </a:lnTo>
                  <a:lnTo>
                    <a:pt x="143" y="113"/>
                  </a:lnTo>
                  <a:lnTo>
                    <a:pt x="136" y="96"/>
                  </a:lnTo>
                  <a:lnTo>
                    <a:pt x="128" y="78"/>
                  </a:lnTo>
                  <a:lnTo>
                    <a:pt x="121" y="63"/>
                  </a:lnTo>
                  <a:lnTo>
                    <a:pt x="137" y="78"/>
                  </a:lnTo>
                  <a:lnTo>
                    <a:pt x="147" y="94"/>
                  </a:lnTo>
                  <a:lnTo>
                    <a:pt x="153" y="102"/>
                  </a:lnTo>
                  <a:lnTo>
                    <a:pt x="158" y="112"/>
                  </a:lnTo>
                  <a:lnTo>
                    <a:pt x="164" y="120"/>
                  </a:lnTo>
                  <a:lnTo>
                    <a:pt x="169" y="129"/>
                  </a:lnTo>
                  <a:lnTo>
                    <a:pt x="173" y="135"/>
                  </a:lnTo>
                  <a:lnTo>
                    <a:pt x="178" y="143"/>
                  </a:lnTo>
                  <a:lnTo>
                    <a:pt x="184" y="151"/>
                  </a:lnTo>
                  <a:lnTo>
                    <a:pt x="188" y="154"/>
                  </a:lnTo>
                  <a:lnTo>
                    <a:pt x="189" y="154"/>
                  </a:lnTo>
                  <a:lnTo>
                    <a:pt x="156" y="61"/>
                  </a:lnTo>
                  <a:lnTo>
                    <a:pt x="167" y="77"/>
                  </a:lnTo>
                  <a:lnTo>
                    <a:pt x="177" y="91"/>
                  </a:lnTo>
                  <a:lnTo>
                    <a:pt x="181" y="99"/>
                  </a:lnTo>
                  <a:lnTo>
                    <a:pt x="186" y="107"/>
                  </a:lnTo>
                  <a:lnTo>
                    <a:pt x="189" y="115"/>
                  </a:lnTo>
                  <a:lnTo>
                    <a:pt x="195" y="123"/>
                  </a:lnTo>
                  <a:lnTo>
                    <a:pt x="197" y="102"/>
                  </a:lnTo>
                  <a:lnTo>
                    <a:pt x="192" y="82"/>
                  </a:lnTo>
                  <a:lnTo>
                    <a:pt x="189" y="74"/>
                  </a:lnTo>
                  <a:lnTo>
                    <a:pt x="186" y="64"/>
                  </a:lnTo>
                  <a:lnTo>
                    <a:pt x="180" y="56"/>
                  </a:lnTo>
                  <a:lnTo>
                    <a:pt x="173" y="49"/>
                  </a:lnTo>
                  <a:lnTo>
                    <a:pt x="167" y="42"/>
                  </a:lnTo>
                  <a:lnTo>
                    <a:pt x="159" y="36"/>
                  </a:lnTo>
                  <a:lnTo>
                    <a:pt x="156" y="33"/>
                  </a:lnTo>
                  <a:lnTo>
                    <a:pt x="153" y="31"/>
                  </a:lnTo>
                  <a:lnTo>
                    <a:pt x="148" y="28"/>
                  </a:lnTo>
                  <a:lnTo>
                    <a:pt x="145" y="26"/>
                  </a:lnTo>
                  <a:lnTo>
                    <a:pt x="137" y="23"/>
                  </a:lnTo>
                  <a:lnTo>
                    <a:pt x="129" y="20"/>
                  </a:lnTo>
                  <a:lnTo>
                    <a:pt x="113" y="17"/>
                  </a:lnTo>
                  <a:lnTo>
                    <a:pt x="123" y="0"/>
                  </a:lnTo>
                  <a:lnTo>
                    <a:pt x="137" y="3"/>
                  </a:lnTo>
                  <a:lnTo>
                    <a:pt x="151" y="8"/>
                  </a:lnTo>
                  <a:lnTo>
                    <a:pt x="164" y="14"/>
                  </a:lnTo>
                  <a:lnTo>
                    <a:pt x="170" y="17"/>
                  </a:lnTo>
                  <a:lnTo>
                    <a:pt x="175" y="20"/>
                  </a:lnTo>
                  <a:lnTo>
                    <a:pt x="194" y="36"/>
                  </a:lnTo>
                  <a:lnTo>
                    <a:pt x="208" y="55"/>
                  </a:lnTo>
                  <a:lnTo>
                    <a:pt x="213" y="66"/>
                  </a:lnTo>
                  <a:lnTo>
                    <a:pt x="217" y="77"/>
                  </a:lnTo>
                  <a:lnTo>
                    <a:pt x="224" y="101"/>
                  </a:lnTo>
                  <a:lnTo>
                    <a:pt x="225" y="151"/>
                  </a:lnTo>
                  <a:lnTo>
                    <a:pt x="224" y="173"/>
                  </a:lnTo>
                  <a:lnTo>
                    <a:pt x="217" y="194"/>
                  </a:lnTo>
                  <a:lnTo>
                    <a:pt x="211" y="214"/>
                  </a:lnTo>
                  <a:lnTo>
                    <a:pt x="203" y="235"/>
                  </a:lnTo>
                  <a:lnTo>
                    <a:pt x="199" y="244"/>
                  </a:lnTo>
                  <a:lnTo>
                    <a:pt x="194" y="252"/>
                  </a:lnTo>
                  <a:lnTo>
                    <a:pt x="188" y="261"/>
                  </a:lnTo>
                  <a:lnTo>
                    <a:pt x="183" y="269"/>
                  </a:lnTo>
                  <a:lnTo>
                    <a:pt x="177" y="277"/>
                  </a:lnTo>
                  <a:lnTo>
                    <a:pt x="170" y="285"/>
                  </a:lnTo>
                  <a:lnTo>
                    <a:pt x="164" y="291"/>
                  </a:lnTo>
                  <a:lnTo>
                    <a:pt x="156" y="299"/>
                  </a:lnTo>
                  <a:lnTo>
                    <a:pt x="140" y="310"/>
                  </a:lnTo>
                  <a:lnTo>
                    <a:pt x="137" y="312"/>
                  </a:lnTo>
                  <a:lnTo>
                    <a:pt x="134" y="315"/>
                  </a:lnTo>
                  <a:lnTo>
                    <a:pt x="126" y="318"/>
                  </a:lnTo>
                  <a:lnTo>
                    <a:pt x="117" y="323"/>
                  </a:lnTo>
                  <a:lnTo>
                    <a:pt x="109" y="326"/>
                  </a:lnTo>
                  <a:lnTo>
                    <a:pt x="101" y="328"/>
                  </a:lnTo>
                  <a:lnTo>
                    <a:pt x="91" y="329"/>
                  </a:lnTo>
                  <a:lnTo>
                    <a:pt x="74" y="331"/>
                  </a:lnTo>
                  <a:lnTo>
                    <a:pt x="57" y="328"/>
                  </a:lnTo>
                  <a:lnTo>
                    <a:pt x="38" y="323"/>
                  </a:lnTo>
                  <a:lnTo>
                    <a:pt x="28" y="318"/>
                  </a:lnTo>
                  <a:lnTo>
                    <a:pt x="19" y="314"/>
                  </a:lnTo>
                  <a:lnTo>
                    <a:pt x="19" y="3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9" name="Freeform 84"/>
            <p:cNvSpPr>
              <a:spLocks/>
            </p:cNvSpPr>
            <p:nvPr/>
          </p:nvSpPr>
          <p:spPr bwMode="auto">
            <a:xfrm>
              <a:off x="3876" y="1327"/>
              <a:ext cx="46" cy="78"/>
            </a:xfrm>
            <a:custGeom>
              <a:avLst/>
              <a:gdLst>
                <a:gd name="T0" fmla="*/ 0 w 91"/>
                <a:gd name="T1" fmla="*/ 154 h 154"/>
                <a:gd name="T2" fmla="*/ 3 w 91"/>
                <a:gd name="T3" fmla="*/ 146 h 154"/>
                <a:gd name="T4" fmla="*/ 12 w 91"/>
                <a:gd name="T5" fmla="*/ 135 h 154"/>
                <a:gd name="T6" fmla="*/ 25 w 91"/>
                <a:gd name="T7" fmla="*/ 121 h 154"/>
                <a:gd name="T8" fmla="*/ 31 w 91"/>
                <a:gd name="T9" fmla="*/ 113 h 154"/>
                <a:gd name="T10" fmla="*/ 39 w 91"/>
                <a:gd name="T11" fmla="*/ 105 h 154"/>
                <a:gd name="T12" fmla="*/ 47 w 91"/>
                <a:gd name="T13" fmla="*/ 96 h 154"/>
                <a:gd name="T14" fmla="*/ 55 w 91"/>
                <a:gd name="T15" fmla="*/ 85 h 154"/>
                <a:gd name="T16" fmla="*/ 63 w 91"/>
                <a:gd name="T17" fmla="*/ 74 h 154"/>
                <a:gd name="T18" fmla="*/ 69 w 91"/>
                <a:gd name="T19" fmla="*/ 61 h 154"/>
                <a:gd name="T20" fmla="*/ 77 w 91"/>
                <a:gd name="T21" fmla="*/ 49 h 154"/>
                <a:gd name="T22" fmla="*/ 82 w 91"/>
                <a:gd name="T23" fmla="*/ 33 h 154"/>
                <a:gd name="T24" fmla="*/ 91 w 91"/>
                <a:gd name="T25" fmla="*/ 0 h 154"/>
                <a:gd name="T26" fmla="*/ 91 w 91"/>
                <a:gd name="T27" fmla="*/ 19 h 154"/>
                <a:gd name="T28" fmla="*/ 88 w 91"/>
                <a:gd name="T29" fmla="*/ 38 h 154"/>
                <a:gd name="T30" fmla="*/ 80 w 91"/>
                <a:gd name="T31" fmla="*/ 56 h 154"/>
                <a:gd name="T32" fmla="*/ 75 w 91"/>
                <a:gd name="T33" fmla="*/ 66 h 154"/>
                <a:gd name="T34" fmla="*/ 71 w 91"/>
                <a:gd name="T35" fmla="*/ 75 h 154"/>
                <a:gd name="T36" fmla="*/ 64 w 91"/>
                <a:gd name="T37" fmla="*/ 83 h 154"/>
                <a:gd name="T38" fmla="*/ 60 w 91"/>
                <a:gd name="T39" fmla="*/ 91 h 154"/>
                <a:gd name="T40" fmla="*/ 53 w 91"/>
                <a:gd name="T41" fmla="*/ 101 h 154"/>
                <a:gd name="T42" fmla="*/ 47 w 91"/>
                <a:gd name="T43" fmla="*/ 109 h 154"/>
                <a:gd name="T44" fmla="*/ 41 w 91"/>
                <a:gd name="T45" fmla="*/ 116 h 154"/>
                <a:gd name="T46" fmla="*/ 34 w 91"/>
                <a:gd name="T47" fmla="*/ 124 h 154"/>
                <a:gd name="T48" fmla="*/ 23 w 91"/>
                <a:gd name="T49" fmla="*/ 139 h 154"/>
                <a:gd name="T50" fmla="*/ 0 w 91"/>
                <a:gd name="T51" fmla="*/ 154 h 154"/>
                <a:gd name="T52" fmla="*/ 0 w 91"/>
                <a:gd name="T53"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154">
                  <a:moveTo>
                    <a:pt x="0" y="154"/>
                  </a:moveTo>
                  <a:lnTo>
                    <a:pt x="3" y="146"/>
                  </a:lnTo>
                  <a:lnTo>
                    <a:pt x="12" y="135"/>
                  </a:lnTo>
                  <a:lnTo>
                    <a:pt x="25" y="121"/>
                  </a:lnTo>
                  <a:lnTo>
                    <a:pt x="31" y="113"/>
                  </a:lnTo>
                  <a:lnTo>
                    <a:pt x="39" y="105"/>
                  </a:lnTo>
                  <a:lnTo>
                    <a:pt x="47" y="96"/>
                  </a:lnTo>
                  <a:lnTo>
                    <a:pt x="55" y="85"/>
                  </a:lnTo>
                  <a:lnTo>
                    <a:pt x="63" y="74"/>
                  </a:lnTo>
                  <a:lnTo>
                    <a:pt x="69" y="61"/>
                  </a:lnTo>
                  <a:lnTo>
                    <a:pt x="77" y="49"/>
                  </a:lnTo>
                  <a:lnTo>
                    <a:pt x="82" y="33"/>
                  </a:lnTo>
                  <a:lnTo>
                    <a:pt x="91" y="0"/>
                  </a:lnTo>
                  <a:lnTo>
                    <a:pt x="91" y="19"/>
                  </a:lnTo>
                  <a:lnTo>
                    <a:pt x="88" y="38"/>
                  </a:lnTo>
                  <a:lnTo>
                    <a:pt x="80" y="56"/>
                  </a:lnTo>
                  <a:lnTo>
                    <a:pt x="75" y="66"/>
                  </a:lnTo>
                  <a:lnTo>
                    <a:pt x="71" y="75"/>
                  </a:lnTo>
                  <a:lnTo>
                    <a:pt x="64" y="83"/>
                  </a:lnTo>
                  <a:lnTo>
                    <a:pt x="60" y="91"/>
                  </a:lnTo>
                  <a:lnTo>
                    <a:pt x="53" y="101"/>
                  </a:lnTo>
                  <a:lnTo>
                    <a:pt x="47" y="109"/>
                  </a:lnTo>
                  <a:lnTo>
                    <a:pt x="41" y="116"/>
                  </a:lnTo>
                  <a:lnTo>
                    <a:pt x="34" y="124"/>
                  </a:lnTo>
                  <a:lnTo>
                    <a:pt x="23" y="139"/>
                  </a:lnTo>
                  <a:lnTo>
                    <a:pt x="0" y="154"/>
                  </a:lnTo>
                  <a:lnTo>
                    <a:pt x="0" y="1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0" name="Freeform 85"/>
            <p:cNvSpPr>
              <a:spLocks/>
            </p:cNvSpPr>
            <p:nvPr/>
          </p:nvSpPr>
          <p:spPr bwMode="auto">
            <a:xfrm>
              <a:off x="4039" y="1245"/>
              <a:ext cx="88" cy="160"/>
            </a:xfrm>
            <a:custGeom>
              <a:avLst/>
              <a:gdLst>
                <a:gd name="T0" fmla="*/ 68 w 175"/>
                <a:gd name="T1" fmla="*/ 320 h 320"/>
                <a:gd name="T2" fmla="*/ 50 w 175"/>
                <a:gd name="T3" fmla="*/ 312 h 320"/>
                <a:gd name="T4" fmla="*/ 36 w 175"/>
                <a:gd name="T5" fmla="*/ 301 h 320"/>
                <a:gd name="T6" fmla="*/ 25 w 175"/>
                <a:gd name="T7" fmla="*/ 287 h 320"/>
                <a:gd name="T8" fmla="*/ 16 w 175"/>
                <a:gd name="T9" fmla="*/ 271 h 320"/>
                <a:gd name="T10" fmla="*/ 5 w 175"/>
                <a:gd name="T11" fmla="*/ 227 h 320"/>
                <a:gd name="T12" fmla="*/ 0 w 175"/>
                <a:gd name="T13" fmla="*/ 177 h 320"/>
                <a:gd name="T14" fmla="*/ 3 w 175"/>
                <a:gd name="T15" fmla="*/ 142 h 320"/>
                <a:gd name="T16" fmla="*/ 8 w 175"/>
                <a:gd name="T17" fmla="*/ 125 h 320"/>
                <a:gd name="T18" fmla="*/ 14 w 175"/>
                <a:gd name="T19" fmla="*/ 107 h 320"/>
                <a:gd name="T20" fmla="*/ 17 w 175"/>
                <a:gd name="T21" fmla="*/ 99 h 320"/>
                <a:gd name="T22" fmla="*/ 22 w 175"/>
                <a:gd name="T23" fmla="*/ 90 h 320"/>
                <a:gd name="T24" fmla="*/ 27 w 175"/>
                <a:gd name="T25" fmla="*/ 82 h 320"/>
                <a:gd name="T26" fmla="*/ 30 w 175"/>
                <a:gd name="T27" fmla="*/ 74 h 320"/>
                <a:gd name="T28" fmla="*/ 36 w 175"/>
                <a:gd name="T29" fmla="*/ 66 h 320"/>
                <a:gd name="T30" fmla="*/ 41 w 175"/>
                <a:gd name="T31" fmla="*/ 60 h 320"/>
                <a:gd name="T32" fmla="*/ 45 w 175"/>
                <a:gd name="T33" fmla="*/ 52 h 320"/>
                <a:gd name="T34" fmla="*/ 52 w 175"/>
                <a:gd name="T35" fmla="*/ 46 h 320"/>
                <a:gd name="T36" fmla="*/ 64 w 175"/>
                <a:gd name="T37" fmla="*/ 33 h 320"/>
                <a:gd name="T38" fmla="*/ 77 w 175"/>
                <a:gd name="T39" fmla="*/ 22 h 320"/>
                <a:gd name="T40" fmla="*/ 82 w 175"/>
                <a:gd name="T41" fmla="*/ 19 h 320"/>
                <a:gd name="T42" fmla="*/ 85 w 175"/>
                <a:gd name="T43" fmla="*/ 17 h 320"/>
                <a:gd name="T44" fmla="*/ 93 w 175"/>
                <a:gd name="T45" fmla="*/ 13 h 320"/>
                <a:gd name="T46" fmla="*/ 99 w 175"/>
                <a:gd name="T47" fmla="*/ 10 h 320"/>
                <a:gd name="T48" fmla="*/ 107 w 175"/>
                <a:gd name="T49" fmla="*/ 6 h 320"/>
                <a:gd name="T50" fmla="*/ 115 w 175"/>
                <a:gd name="T51" fmla="*/ 3 h 320"/>
                <a:gd name="T52" fmla="*/ 123 w 175"/>
                <a:gd name="T53" fmla="*/ 2 h 320"/>
                <a:gd name="T54" fmla="*/ 140 w 175"/>
                <a:gd name="T55" fmla="*/ 0 h 320"/>
                <a:gd name="T56" fmla="*/ 156 w 175"/>
                <a:gd name="T57" fmla="*/ 0 h 320"/>
                <a:gd name="T58" fmla="*/ 175 w 175"/>
                <a:gd name="T59" fmla="*/ 5 h 320"/>
                <a:gd name="T60" fmla="*/ 159 w 175"/>
                <a:gd name="T61" fmla="*/ 21 h 320"/>
                <a:gd name="T62" fmla="*/ 131 w 175"/>
                <a:gd name="T63" fmla="*/ 21 h 320"/>
                <a:gd name="T64" fmla="*/ 107 w 175"/>
                <a:gd name="T65" fmla="*/ 30 h 320"/>
                <a:gd name="T66" fmla="*/ 101 w 175"/>
                <a:gd name="T67" fmla="*/ 32 h 320"/>
                <a:gd name="T68" fmla="*/ 96 w 175"/>
                <a:gd name="T69" fmla="*/ 36 h 320"/>
                <a:gd name="T70" fmla="*/ 85 w 175"/>
                <a:gd name="T71" fmla="*/ 44 h 320"/>
                <a:gd name="T72" fmla="*/ 77 w 175"/>
                <a:gd name="T73" fmla="*/ 52 h 320"/>
                <a:gd name="T74" fmla="*/ 68 w 175"/>
                <a:gd name="T75" fmla="*/ 62 h 320"/>
                <a:gd name="T76" fmla="*/ 61 w 175"/>
                <a:gd name="T77" fmla="*/ 71 h 320"/>
                <a:gd name="T78" fmla="*/ 53 w 175"/>
                <a:gd name="T79" fmla="*/ 80 h 320"/>
                <a:gd name="T80" fmla="*/ 49 w 175"/>
                <a:gd name="T81" fmla="*/ 92 h 320"/>
                <a:gd name="T82" fmla="*/ 42 w 175"/>
                <a:gd name="T83" fmla="*/ 101 h 320"/>
                <a:gd name="T84" fmla="*/ 38 w 175"/>
                <a:gd name="T85" fmla="*/ 110 h 320"/>
                <a:gd name="T86" fmla="*/ 34 w 175"/>
                <a:gd name="T87" fmla="*/ 118 h 320"/>
                <a:gd name="T88" fmla="*/ 30 w 175"/>
                <a:gd name="T89" fmla="*/ 133 h 320"/>
                <a:gd name="T90" fmla="*/ 23 w 175"/>
                <a:gd name="T91" fmla="*/ 158 h 320"/>
                <a:gd name="T92" fmla="*/ 20 w 175"/>
                <a:gd name="T93" fmla="*/ 183 h 320"/>
                <a:gd name="T94" fmla="*/ 22 w 175"/>
                <a:gd name="T95" fmla="*/ 208 h 320"/>
                <a:gd name="T96" fmla="*/ 28 w 175"/>
                <a:gd name="T97" fmla="*/ 234 h 320"/>
                <a:gd name="T98" fmla="*/ 31 w 175"/>
                <a:gd name="T99" fmla="*/ 245 h 320"/>
                <a:gd name="T100" fmla="*/ 34 w 175"/>
                <a:gd name="T101" fmla="*/ 254 h 320"/>
                <a:gd name="T102" fmla="*/ 39 w 175"/>
                <a:gd name="T103" fmla="*/ 265 h 320"/>
                <a:gd name="T104" fmla="*/ 44 w 175"/>
                <a:gd name="T105" fmla="*/ 273 h 320"/>
                <a:gd name="T106" fmla="*/ 50 w 175"/>
                <a:gd name="T107" fmla="*/ 281 h 320"/>
                <a:gd name="T108" fmla="*/ 55 w 175"/>
                <a:gd name="T109" fmla="*/ 287 h 320"/>
                <a:gd name="T110" fmla="*/ 61 w 175"/>
                <a:gd name="T111" fmla="*/ 290 h 320"/>
                <a:gd name="T112" fmla="*/ 68 w 175"/>
                <a:gd name="T113" fmla="*/ 293 h 320"/>
                <a:gd name="T114" fmla="*/ 68 w 175"/>
                <a:gd name="T115" fmla="*/ 320 h 320"/>
                <a:gd name="T116" fmla="*/ 68 w 175"/>
                <a:gd name="T117"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5" h="320">
                  <a:moveTo>
                    <a:pt x="68" y="320"/>
                  </a:moveTo>
                  <a:lnTo>
                    <a:pt x="50" y="312"/>
                  </a:lnTo>
                  <a:lnTo>
                    <a:pt x="36" y="301"/>
                  </a:lnTo>
                  <a:lnTo>
                    <a:pt x="25" y="287"/>
                  </a:lnTo>
                  <a:lnTo>
                    <a:pt x="16" y="271"/>
                  </a:lnTo>
                  <a:lnTo>
                    <a:pt x="5" y="227"/>
                  </a:lnTo>
                  <a:lnTo>
                    <a:pt x="0" y="177"/>
                  </a:lnTo>
                  <a:lnTo>
                    <a:pt x="3" y="142"/>
                  </a:lnTo>
                  <a:lnTo>
                    <a:pt x="8" y="125"/>
                  </a:lnTo>
                  <a:lnTo>
                    <a:pt x="14" y="107"/>
                  </a:lnTo>
                  <a:lnTo>
                    <a:pt x="17" y="99"/>
                  </a:lnTo>
                  <a:lnTo>
                    <a:pt x="22" y="90"/>
                  </a:lnTo>
                  <a:lnTo>
                    <a:pt x="27" y="82"/>
                  </a:lnTo>
                  <a:lnTo>
                    <a:pt x="30" y="74"/>
                  </a:lnTo>
                  <a:lnTo>
                    <a:pt x="36" y="66"/>
                  </a:lnTo>
                  <a:lnTo>
                    <a:pt x="41" y="60"/>
                  </a:lnTo>
                  <a:lnTo>
                    <a:pt x="45" y="52"/>
                  </a:lnTo>
                  <a:lnTo>
                    <a:pt x="52" y="46"/>
                  </a:lnTo>
                  <a:lnTo>
                    <a:pt x="64" y="33"/>
                  </a:lnTo>
                  <a:lnTo>
                    <a:pt x="77" y="22"/>
                  </a:lnTo>
                  <a:lnTo>
                    <a:pt x="82" y="19"/>
                  </a:lnTo>
                  <a:lnTo>
                    <a:pt x="85" y="17"/>
                  </a:lnTo>
                  <a:lnTo>
                    <a:pt x="93" y="13"/>
                  </a:lnTo>
                  <a:lnTo>
                    <a:pt x="99" y="10"/>
                  </a:lnTo>
                  <a:lnTo>
                    <a:pt x="107" y="6"/>
                  </a:lnTo>
                  <a:lnTo>
                    <a:pt x="115" y="3"/>
                  </a:lnTo>
                  <a:lnTo>
                    <a:pt x="123" y="2"/>
                  </a:lnTo>
                  <a:lnTo>
                    <a:pt x="140" y="0"/>
                  </a:lnTo>
                  <a:lnTo>
                    <a:pt x="156" y="0"/>
                  </a:lnTo>
                  <a:lnTo>
                    <a:pt x="175" y="5"/>
                  </a:lnTo>
                  <a:lnTo>
                    <a:pt x="159" y="21"/>
                  </a:lnTo>
                  <a:lnTo>
                    <a:pt x="131" y="21"/>
                  </a:lnTo>
                  <a:lnTo>
                    <a:pt x="107" y="30"/>
                  </a:lnTo>
                  <a:lnTo>
                    <a:pt x="101" y="32"/>
                  </a:lnTo>
                  <a:lnTo>
                    <a:pt x="96" y="36"/>
                  </a:lnTo>
                  <a:lnTo>
                    <a:pt x="85" y="44"/>
                  </a:lnTo>
                  <a:lnTo>
                    <a:pt x="77" y="52"/>
                  </a:lnTo>
                  <a:lnTo>
                    <a:pt x="68" y="62"/>
                  </a:lnTo>
                  <a:lnTo>
                    <a:pt x="61" y="71"/>
                  </a:lnTo>
                  <a:lnTo>
                    <a:pt x="53" y="80"/>
                  </a:lnTo>
                  <a:lnTo>
                    <a:pt x="49" y="92"/>
                  </a:lnTo>
                  <a:lnTo>
                    <a:pt x="42" y="101"/>
                  </a:lnTo>
                  <a:lnTo>
                    <a:pt x="38" y="110"/>
                  </a:lnTo>
                  <a:lnTo>
                    <a:pt x="34" y="118"/>
                  </a:lnTo>
                  <a:lnTo>
                    <a:pt x="30" y="133"/>
                  </a:lnTo>
                  <a:lnTo>
                    <a:pt x="23" y="158"/>
                  </a:lnTo>
                  <a:lnTo>
                    <a:pt x="20" y="183"/>
                  </a:lnTo>
                  <a:lnTo>
                    <a:pt x="22" y="208"/>
                  </a:lnTo>
                  <a:lnTo>
                    <a:pt x="28" y="234"/>
                  </a:lnTo>
                  <a:lnTo>
                    <a:pt x="31" y="245"/>
                  </a:lnTo>
                  <a:lnTo>
                    <a:pt x="34" y="254"/>
                  </a:lnTo>
                  <a:lnTo>
                    <a:pt x="39" y="265"/>
                  </a:lnTo>
                  <a:lnTo>
                    <a:pt x="44" y="273"/>
                  </a:lnTo>
                  <a:lnTo>
                    <a:pt x="50" y="281"/>
                  </a:lnTo>
                  <a:lnTo>
                    <a:pt x="55" y="287"/>
                  </a:lnTo>
                  <a:lnTo>
                    <a:pt x="61" y="290"/>
                  </a:lnTo>
                  <a:lnTo>
                    <a:pt x="68" y="293"/>
                  </a:lnTo>
                  <a:lnTo>
                    <a:pt x="68" y="320"/>
                  </a:lnTo>
                  <a:lnTo>
                    <a:pt x="68"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1" name="Freeform 86"/>
            <p:cNvSpPr>
              <a:spLocks/>
            </p:cNvSpPr>
            <p:nvPr/>
          </p:nvSpPr>
          <p:spPr bwMode="auto">
            <a:xfrm>
              <a:off x="3999" y="1355"/>
              <a:ext cx="18" cy="45"/>
            </a:xfrm>
            <a:custGeom>
              <a:avLst/>
              <a:gdLst>
                <a:gd name="T0" fmla="*/ 37 w 37"/>
                <a:gd name="T1" fmla="*/ 90 h 90"/>
                <a:gd name="T2" fmla="*/ 26 w 37"/>
                <a:gd name="T3" fmla="*/ 84 h 90"/>
                <a:gd name="T4" fmla="*/ 16 w 37"/>
                <a:gd name="T5" fmla="*/ 76 h 90"/>
                <a:gd name="T6" fmla="*/ 5 w 37"/>
                <a:gd name="T7" fmla="*/ 50 h 90"/>
                <a:gd name="T8" fmla="*/ 0 w 37"/>
                <a:gd name="T9" fmla="*/ 0 h 90"/>
                <a:gd name="T10" fmla="*/ 11 w 37"/>
                <a:gd name="T11" fmla="*/ 16 h 90"/>
                <a:gd name="T12" fmla="*/ 23 w 37"/>
                <a:gd name="T13" fmla="*/ 42 h 90"/>
                <a:gd name="T14" fmla="*/ 27 w 37"/>
                <a:gd name="T15" fmla="*/ 57 h 90"/>
                <a:gd name="T16" fmla="*/ 32 w 37"/>
                <a:gd name="T17" fmla="*/ 71 h 90"/>
                <a:gd name="T18" fmla="*/ 37 w 37"/>
                <a:gd name="T19" fmla="*/ 90 h 90"/>
                <a:gd name="T20" fmla="*/ 37 w 37"/>
                <a:gd name="T2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90">
                  <a:moveTo>
                    <a:pt x="37" y="90"/>
                  </a:moveTo>
                  <a:lnTo>
                    <a:pt x="26" y="84"/>
                  </a:lnTo>
                  <a:lnTo>
                    <a:pt x="16" y="76"/>
                  </a:lnTo>
                  <a:lnTo>
                    <a:pt x="5" y="50"/>
                  </a:lnTo>
                  <a:lnTo>
                    <a:pt x="0" y="0"/>
                  </a:lnTo>
                  <a:lnTo>
                    <a:pt x="11" y="16"/>
                  </a:lnTo>
                  <a:lnTo>
                    <a:pt x="23" y="42"/>
                  </a:lnTo>
                  <a:lnTo>
                    <a:pt x="27" y="57"/>
                  </a:lnTo>
                  <a:lnTo>
                    <a:pt x="32" y="71"/>
                  </a:lnTo>
                  <a:lnTo>
                    <a:pt x="37" y="90"/>
                  </a:lnTo>
                  <a:lnTo>
                    <a:pt x="37"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2" name="Freeform 87"/>
            <p:cNvSpPr>
              <a:spLocks/>
            </p:cNvSpPr>
            <p:nvPr/>
          </p:nvSpPr>
          <p:spPr bwMode="auto">
            <a:xfrm>
              <a:off x="3780" y="1241"/>
              <a:ext cx="125" cy="149"/>
            </a:xfrm>
            <a:custGeom>
              <a:avLst/>
              <a:gdLst>
                <a:gd name="T0" fmla="*/ 24 w 251"/>
                <a:gd name="T1" fmla="*/ 298 h 298"/>
                <a:gd name="T2" fmla="*/ 12 w 251"/>
                <a:gd name="T3" fmla="*/ 268 h 298"/>
                <a:gd name="T4" fmla="*/ 4 w 251"/>
                <a:gd name="T5" fmla="*/ 235 h 298"/>
                <a:gd name="T6" fmla="*/ 0 w 251"/>
                <a:gd name="T7" fmla="*/ 202 h 298"/>
                <a:gd name="T8" fmla="*/ 2 w 251"/>
                <a:gd name="T9" fmla="*/ 169 h 298"/>
                <a:gd name="T10" fmla="*/ 5 w 251"/>
                <a:gd name="T11" fmla="*/ 152 h 298"/>
                <a:gd name="T12" fmla="*/ 8 w 251"/>
                <a:gd name="T13" fmla="*/ 136 h 298"/>
                <a:gd name="T14" fmla="*/ 13 w 251"/>
                <a:gd name="T15" fmla="*/ 118 h 298"/>
                <a:gd name="T16" fmla="*/ 19 w 251"/>
                <a:gd name="T17" fmla="*/ 104 h 298"/>
                <a:gd name="T18" fmla="*/ 23 w 251"/>
                <a:gd name="T19" fmla="*/ 96 h 298"/>
                <a:gd name="T20" fmla="*/ 26 w 251"/>
                <a:gd name="T21" fmla="*/ 88 h 298"/>
                <a:gd name="T22" fmla="*/ 30 w 251"/>
                <a:gd name="T23" fmla="*/ 81 h 298"/>
                <a:gd name="T24" fmla="*/ 34 w 251"/>
                <a:gd name="T25" fmla="*/ 74 h 298"/>
                <a:gd name="T26" fmla="*/ 45 w 251"/>
                <a:gd name="T27" fmla="*/ 60 h 298"/>
                <a:gd name="T28" fmla="*/ 54 w 251"/>
                <a:gd name="T29" fmla="*/ 47 h 298"/>
                <a:gd name="T30" fmla="*/ 67 w 251"/>
                <a:gd name="T31" fmla="*/ 38 h 298"/>
                <a:gd name="T32" fmla="*/ 73 w 251"/>
                <a:gd name="T33" fmla="*/ 33 h 298"/>
                <a:gd name="T34" fmla="*/ 79 w 251"/>
                <a:gd name="T35" fmla="*/ 29 h 298"/>
                <a:gd name="T36" fmla="*/ 86 w 251"/>
                <a:gd name="T37" fmla="*/ 24 h 298"/>
                <a:gd name="T38" fmla="*/ 92 w 251"/>
                <a:gd name="T39" fmla="*/ 21 h 298"/>
                <a:gd name="T40" fmla="*/ 100 w 251"/>
                <a:gd name="T41" fmla="*/ 18 h 298"/>
                <a:gd name="T42" fmla="*/ 106 w 251"/>
                <a:gd name="T43" fmla="*/ 14 h 298"/>
                <a:gd name="T44" fmla="*/ 112 w 251"/>
                <a:gd name="T45" fmla="*/ 11 h 298"/>
                <a:gd name="T46" fmla="*/ 120 w 251"/>
                <a:gd name="T47" fmla="*/ 8 h 298"/>
                <a:gd name="T48" fmla="*/ 133 w 251"/>
                <a:gd name="T49" fmla="*/ 5 h 298"/>
                <a:gd name="T50" fmla="*/ 147 w 251"/>
                <a:gd name="T51" fmla="*/ 2 h 298"/>
                <a:gd name="T52" fmla="*/ 160 w 251"/>
                <a:gd name="T53" fmla="*/ 0 h 298"/>
                <a:gd name="T54" fmla="*/ 185 w 251"/>
                <a:gd name="T55" fmla="*/ 3 h 298"/>
                <a:gd name="T56" fmla="*/ 210 w 251"/>
                <a:gd name="T57" fmla="*/ 11 h 298"/>
                <a:gd name="T58" fmla="*/ 216 w 251"/>
                <a:gd name="T59" fmla="*/ 13 h 298"/>
                <a:gd name="T60" fmla="*/ 221 w 251"/>
                <a:gd name="T61" fmla="*/ 16 h 298"/>
                <a:gd name="T62" fmla="*/ 226 w 251"/>
                <a:gd name="T63" fmla="*/ 19 h 298"/>
                <a:gd name="T64" fmla="*/ 232 w 251"/>
                <a:gd name="T65" fmla="*/ 24 h 298"/>
                <a:gd name="T66" fmla="*/ 251 w 251"/>
                <a:gd name="T67" fmla="*/ 43 h 298"/>
                <a:gd name="T68" fmla="*/ 235 w 251"/>
                <a:gd name="T69" fmla="*/ 59 h 298"/>
                <a:gd name="T70" fmla="*/ 226 w 251"/>
                <a:gd name="T71" fmla="*/ 49 h 298"/>
                <a:gd name="T72" fmla="*/ 216 w 251"/>
                <a:gd name="T73" fmla="*/ 41 h 298"/>
                <a:gd name="T74" fmla="*/ 212 w 251"/>
                <a:gd name="T75" fmla="*/ 38 h 298"/>
                <a:gd name="T76" fmla="*/ 205 w 251"/>
                <a:gd name="T77" fmla="*/ 35 h 298"/>
                <a:gd name="T78" fmla="*/ 201 w 251"/>
                <a:gd name="T79" fmla="*/ 33 h 298"/>
                <a:gd name="T80" fmla="*/ 196 w 251"/>
                <a:gd name="T81" fmla="*/ 30 h 298"/>
                <a:gd name="T82" fmla="*/ 185 w 251"/>
                <a:gd name="T83" fmla="*/ 27 h 298"/>
                <a:gd name="T84" fmla="*/ 172 w 251"/>
                <a:gd name="T85" fmla="*/ 25 h 298"/>
                <a:gd name="T86" fmla="*/ 144 w 251"/>
                <a:gd name="T87" fmla="*/ 25 h 298"/>
                <a:gd name="T88" fmla="*/ 134 w 251"/>
                <a:gd name="T89" fmla="*/ 30 h 298"/>
                <a:gd name="T90" fmla="*/ 123 w 251"/>
                <a:gd name="T91" fmla="*/ 33 h 298"/>
                <a:gd name="T92" fmla="*/ 114 w 251"/>
                <a:gd name="T93" fmla="*/ 38 h 298"/>
                <a:gd name="T94" fmla="*/ 104 w 251"/>
                <a:gd name="T95" fmla="*/ 43 h 298"/>
                <a:gd name="T96" fmla="*/ 97 w 251"/>
                <a:gd name="T97" fmla="*/ 47 h 298"/>
                <a:gd name="T98" fmla="*/ 92 w 251"/>
                <a:gd name="T99" fmla="*/ 51 h 298"/>
                <a:gd name="T100" fmla="*/ 89 w 251"/>
                <a:gd name="T101" fmla="*/ 54 h 298"/>
                <a:gd name="T102" fmla="*/ 75 w 251"/>
                <a:gd name="T103" fmla="*/ 65 h 298"/>
                <a:gd name="T104" fmla="*/ 62 w 251"/>
                <a:gd name="T105" fmla="*/ 77 h 298"/>
                <a:gd name="T106" fmla="*/ 52 w 251"/>
                <a:gd name="T107" fmla="*/ 92 h 298"/>
                <a:gd name="T108" fmla="*/ 45 w 251"/>
                <a:gd name="T109" fmla="*/ 107 h 298"/>
                <a:gd name="T110" fmla="*/ 38 w 251"/>
                <a:gd name="T111" fmla="*/ 123 h 298"/>
                <a:gd name="T112" fmla="*/ 30 w 251"/>
                <a:gd name="T113" fmla="*/ 156 h 298"/>
                <a:gd name="T114" fmla="*/ 27 w 251"/>
                <a:gd name="T115" fmla="*/ 193 h 298"/>
                <a:gd name="T116" fmla="*/ 30 w 251"/>
                <a:gd name="T117" fmla="*/ 232 h 298"/>
                <a:gd name="T118" fmla="*/ 35 w 251"/>
                <a:gd name="T119" fmla="*/ 251 h 298"/>
                <a:gd name="T120" fmla="*/ 38 w 251"/>
                <a:gd name="T121" fmla="*/ 270 h 298"/>
                <a:gd name="T122" fmla="*/ 24 w 251"/>
                <a:gd name="T123" fmla="*/ 298 h 298"/>
                <a:gd name="T124" fmla="*/ 24 w 251"/>
                <a:gd name="T125" fmla="*/ 29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1" h="298">
                  <a:moveTo>
                    <a:pt x="24" y="298"/>
                  </a:moveTo>
                  <a:lnTo>
                    <a:pt x="12" y="268"/>
                  </a:lnTo>
                  <a:lnTo>
                    <a:pt x="4" y="235"/>
                  </a:lnTo>
                  <a:lnTo>
                    <a:pt x="0" y="202"/>
                  </a:lnTo>
                  <a:lnTo>
                    <a:pt x="2" y="169"/>
                  </a:lnTo>
                  <a:lnTo>
                    <a:pt x="5" y="152"/>
                  </a:lnTo>
                  <a:lnTo>
                    <a:pt x="8" y="136"/>
                  </a:lnTo>
                  <a:lnTo>
                    <a:pt x="13" y="118"/>
                  </a:lnTo>
                  <a:lnTo>
                    <a:pt x="19" y="104"/>
                  </a:lnTo>
                  <a:lnTo>
                    <a:pt x="23" y="96"/>
                  </a:lnTo>
                  <a:lnTo>
                    <a:pt x="26" y="88"/>
                  </a:lnTo>
                  <a:lnTo>
                    <a:pt x="30" y="81"/>
                  </a:lnTo>
                  <a:lnTo>
                    <a:pt x="34" y="74"/>
                  </a:lnTo>
                  <a:lnTo>
                    <a:pt x="45" y="60"/>
                  </a:lnTo>
                  <a:lnTo>
                    <a:pt x="54" y="47"/>
                  </a:lnTo>
                  <a:lnTo>
                    <a:pt x="67" y="38"/>
                  </a:lnTo>
                  <a:lnTo>
                    <a:pt x="73" y="33"/>
                  </a:lnTo>
                  <a:lnTo>
                    <a:pt x="79" y="29"/>
                  </a:lnTo>
                  <a:lnTo>
                    <a:pt x="86" y="24"/>
                  </a:lnTo>
                  <a:lnTo>
                    <a:pt x="92" y="21"/>
                  </a:lnTo>
                  <a:lnTo>
                    <a:pt x="100" y="18"/>
                  </a:lnTo>
                  <a:lnTo>
                    <a:pt x="106" y="14"/>
                  </a:lnTo>
                  <a:lnTo>
                    <a:pt x="112" y="11"/>
                  </a:lnTo>
                  <a:lnTo>
                    <a:pt x="120" y="8"/>
                  </a:lnTo>
                  <a:lnTo>
                    <a:pt x="133" y="5"/>
                  </a:lnTo>
                  <a:lnTo>
                    <a:pt x="147" y="2"/>
                  </a:lnTo>
                  <a:lnTo>
                    <a:pt x="160" y="0"/>
                  </a:lnTo>
                  <a:lnTo>
                    <a:pt x="185" y="3"/>
                  </a:lnTo>
                  <a:lnTo>
                    <a:pt x="210" y="11"/>
                  </a:lnTo>
                  <a:lnTo>
                    <a:pt x="216" y="13"/>
                  </a:lnTo>
                  <a:lnTo>
                    <a:pt x="221" y="16"/>
                  </a:lnTo>
                  <a:lnTo>
                    <a:pt x="226" y="19"/>
                  </a:lnTo>
                  <a:lnTo>
                    <a:pt x="232" y="24"/>
                  </a:lnTo>
                  <a:lnTo>
                    <a:pt x="251" y="43"/>
                  </a:lnTo>
                  <a:lnTo>
                    <a:pt x="235" y="59"/>
                  </a:lnTo>
                  <a:lnTo>
                    <a:pt x="226" y="49"/>
                  </a:lnTo>
                  <a:lnTo>
                    <a:pt x="216" y="41"/>
                  </a:lnTo>
                  <a:lnTo>
                    <a:pt x="212" y="38"/>
                  </a:lnTo>
                  <a:lnTo>
                    <a:pt x="205" y="35"/>
                  </a:lnTo>
                  <a:lnTo>
                    <a:pt x="201" y="33"/>
                  </a:lnTo>
                  <a:lnTo>
                    <a:pt x="196" y="30"/>
                  </a:lnTo>
                  <a:lnTo>
                    <a:pt x="185" y="27"/>
                  </a:lnTo>
                  <a:lnTo>
                    <a:pt x="172" y="25"/>
                  </a:lnTo>
                  <a:lnTo>
                    <a:pt x="144" y="25"/>
                  </a:lnTo>
                  <a:lnTo>
                    <a:pt x="134" y="30"/>
                  </a:lnTo>
                  <a:lnTo>
                    <a:pt x="123" y="33"/>
                  </a:lnTo>
                  <a:lnTo>
                    <a:pt x="114" y="38"/>
                  </a:lnTo>
                  <a:lnTo>
                    <a:pt x="104" y="43"/>
                  </a:lnTo>
                  <a:lnTo>
                    <a:pt x="97" y="47"/>
                  </a:lnTo>
                  <a:lnTo>
                    <a:pt x="92" y="51"/>
                  </a:lnTo>
                  <a:lnTo>
                    <a:pt x="89" y="54"/>
                  </a:lnTo>
                  <a:lnTo>
                    <a:pt x="75" y="65"/>
                  </a:lnTo>
                  <a:lnTo>
                    <a:pt x="62" y="77"/>
                  </a:lnTo>
                  <a:lnTo>
                    <a:pt x="52" y="92"/>
                  </a:lnTo>
                  <a:lnTo>
                    <a:pt x="45" y="107"/>
                  </a:lnTo>
                  <a:lnTo>
                    <a:pt x="38" y="123"/>
                  </a:lnTo>
                  <a:lnTo>
                    <a:pt x="30" y="156"/>
                  </a:lnTo>
                  <a:lnTo>
                    <a:pt x="27" y="193"/>
                  </a:lnTo>
                  <a:lnTo>
                    <a:pt x="30" y="232"/>
                  </a:lnTo>
                  <a:lnTo>
                    <a:pt x="35" y="251"/>
                  </a:lnTo>
                  <a:lnTo>
                    <a:pt x="38" y="270"/>
                  </a:lnTo>
                  <a:lnTo>
                    <a:pt x="24" y="298"/>
                  </a:lnTo>
                  <a:lnTo>
                    <a:pt x="2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 name="Freeform 88"/>
            <p:cNvSpPr>
              <a:spLocks/>
            </p:cNvSpPr>
            <p:nvPr/>
          </p:nvSpPr>
          <p:spPr bwMode="auto">
            <a:xfrm>
              <a:off x="3810" y="1340"/>
              <a:ext cx="26" cy="33"/>
            </a:xfrm>
            <a:custGeom>
              <a:avLst/>
              <a:gdLst>
                <a:gd name="T0" fmla="*/ 52 w 52"/>
                <a:gd name="T1" fmla="*/ 66 h 66"/>
                <a:gd name="T2" fmla="*/ 10 w 52"/>
                <a:gd name="T3" fmla="*/ 17 h 66"/>
                <a:gd name="T4" fmla="*/ 0 w 52"/>
                <a:gd name="T5" fmla="*/ 0 h 66"/>
                <a:gd name="T6" fmla="*/ 7 w 52"/>
                <a:gd name="T7" fmla="*/ 3 h 66"/>
                <a:gd name="T8" fmla="*/ 13 w 52"/>
                <a:gd name="T9" fmla="*/ 8 h 66"/>
                <a:gd name="T10" fmla="*/ 27 w 52"/>
                <a:gd name="T11" fmla="*/ 20 h 66"/>
                <a:gd name="T12" fmla="*/ 40 w 52"/>
                <a:gd name="T13" fmla="*/ 33 h 66"/>
                <a:gd name="T14" fmla="*/ 46 w 52"/>
                <a:gd name="T15" fmla="*/ 38 h 66"/>
                <a:gd name="T16" fmla="*/ 52 w 52"/>
                <a:gd name="T17" fmla="*/ 66 h 66"/>
                <a:gd name="T18" fmla="*/ 52 w 52"/>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66">
                  <a:moveTo>
                    <a:pt x="52" y="66"/>
                  </a:moveTo>
                  <a:lnTo>
                    <a:pt x="10" y="17"/>
                  </a:lnTo>
                  <a:lnTo>
                    <a:pt x="0" y="0"/>
                  </a:lnTo>
                  <a:lnTo>
                    <a:pt x="7" y="3"/>
                  </a:lnTo>
                  <a:lnTo>
                    <a:pt x="13" y="8"/>
                  </a:lnTo>
                  <a:lnTo>
                    <a:pt x="27" y="20"/>
                  </a:lnTo>
                  <a:lnTo>
                    <a:pt x="40" y="33"/>
                  </a:lnTo>
                  <a:lnTo>
                    <a:pt x="46" y="38"/>
                  </a:lnTo>
                  <a:lnTo>
                    <a:pt x="52" y="66"/>
                  </a:lnTo>
                  <a:lnTo>
                    <a:pt x="52"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 name="Freeform 89"/>
            <p:cNvSpPr>
              <a:spLocks/>
            </p:cNvSpPr>
            <p:nvPr/>
          </p:nvSpPr>
          <p:spPr bwMode="auto">
            <a:xfrm>
              <a:off x="4066" y="1327"/>
              <a:ext cx="25" cy="37"/>
            </a:xfrm>
            <a:custGeom>
              <a:avLst/>
              <a:gdLst>
                <a:gd name="T0" fmla="*/ 4 w 51"/>
                <a:gd name="T1" fmla="*/ 17 h 74"/>
                <a:gd name="T2" fmla="*/ 0 w 51"/>
                <a:gd name="T3" fmla="*/ 9 h 74"/>
                <a:gd name="T4" fmla="*/ 2 w 51"/>
                <a:gd name="T5" fmla="*/ 4 h 74"/>
                <a:gd name="T6" fmla="*/ 7 w 51"/>
                <a:gd name="T7" fmla="*/ 0 h 74"/>
                <a:gd name="T8" fmla="*/ 18 w 51"/>
                <a:gd name="T9" fmla="*/ 15 h 74"/>
                <a:gd name="T10" fmla="*/ 24 w 51"/>
                <a:gd name="T11" fmla="*/ 25 h 74"/>
                <a:gd name="T12" fmla="*/ 32 w 51"/>
                <a:gd name="T13" fmla="*/ 36 h 74"/>
                <a:gd name="T14" fmla="*/ 38 w 51"/>
                <a:gd name="T15" fmla="*/ 45 h 74"/>
                <a:gd name="T16" fmla="*/ 44 w 51"/>
                <a:gd name="T17" fmla="*/ 56 h 74"/>
                <a:gd name="T18" fmla="*/ 51 w 51"/>
                <a:gd name="T19" fmla="*/ 74 h 74"/>
                <a:gd name="T20" fmla="*/ 41 w 51"/>
                <a:gd name="T21" fmla="*/ 64 h 74"/>
                <a:gd name="T22" fmla="*/ 33 w 51"/>
                <a:gd name="T23" fmla="*/ 56 h 74"/>
                <a:gd name="T24" fmla="*/ 26 w 51"/>
                <a:gd name="T25" fmla="*/ 45 h 74"/>
                <a:gd name="T26" fmla="*/ 18 w 51"/>
                <a:gd name="T27" fmla="*/ 36 h 74"/>
                <a:gd name="T28" fmla="*/ 10 w 51"/>
                <a:gd name="T29" fmla="*/ 27 h 74"/>
                <a:gd name="T30" fmla="*/ 4 w 51"/>
                <a:gd name="T31" fmla="*/ 17 h 74"/>
                <a:gd name="T32" fmla="*/ 4 w 51"/>
                <a:gd name="T33" fmla="*/ 1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74">
                  <a:moveTo>
                    <a:pt x="4" y="17"/>
                  </a:moveTo>
                  <a:lnTo>
                    <a:pt x="0" y="9"/>
                  </a:lnTo>
                  <a:lnTo>
                    <a:pt x="2" y="4"/>
                  </a:lnTo>
                  <a:lnTo>
                    <a:pt x="7" y="0"/>
                  </a:lnTo>
                  <a:lnTo>
                    <a:pt x="18" y="15"/>
                  </a:lnTo>
                  <a:lnTo>
                    <a:pt x="24" y="25"/>
                  </a:lnTo>
                  <a:lnTo>
                    <a:pt x="32" y="36"/>
                  </a:lnTo>
                  <a:lnTo>
                    <a:pt x="38" y="45"/>
                  </a:lnTo>
                  <a:lnTo>
                    <a:pt x="44" y="56"/>
                  </a:lnTo>
                  <a:lnTo>
                    <a:pt x="51" y="74"/>
                  </a:lnTo>
                  <a:lnTo>
                    <a:pt x="41" y="64"/>
                  </a:lnTo>
                  <a:lnTo>
                    <a:pt x="33" y="56"/>
                  </a:lnTo>
                  <a:lnTo>
                    <a:pt x="26" y="45"/>
                  </a:lnTo>
                  <a:lnTo>
                    <a:pt x="18" y="36"/>
                  </a:lnTo>
                  <a:lnTo>
                    <a:pt x="10" y="27"/>
                  </a:lnTo>
                  <a:lnTo>
                    <a:pt x="4" y="17"/>
                  </a:lnTo>
                  <a:lnTo>
                    <a:pt x="4"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 name="Freeform 90"/>
            <p:cNvSpPr>
              <a:spLocks/>
            </p:cNvSpPr>
            <p:nvPr/>
          </p:nvSpPr>
          <p:spPr bwMode="auto">
            <a:xfrm>
              <a:off x="4190" y="1280"/>
              <a:ext cx="41" cy="65"/>
            </a:xfrm>
            <a:custGeom>
              <a:avLst/>
              <a:gdLst>
                <a:gd name="T0" fmla="*/ 0 w 82"/>
                <a:gd name="T1" fmla="*/ 126 h 129"/>
                <a:gd name="T2" fmla="*/ 6 w 82"/>
                <a:gd name="T3" fmla="*/ 95 h 129"/>
                <a:gd name="T4" fmla="*/ 23 w 82"/>
                <a:gd name="T5" fmla="*/ 95 h 129"/>
                <a:gd name="T6" fmla="*/ 38 w 82"/>
                <a:gd name="T7" fmla="*/ 92 h 129"/>
                <a:gd name="T8" fmla="*/ 47 w 82"/>
                <a:gd name="T9" fmla="*/ 80 h 129"/>
                <a:gd name="T10" fmla="*/ 52 w 82"/>
                <a:gd name="T11" fmla="*/ 57 h 129"/>
                <a:gd name="T12" fmla="*/ 49 w 82"/>
                <a:gd name="T13" fmla="*/ 49 h 129"/>
                <a:gd name="T14" fmla="*/ 45 w 82"/>
                <a:gd name="T15" fmla="*/ 44 h 129"/>
                <a:gd name="T16" fmla="*/ 39 w 82"/>
                <a:gd name="T17" fmla="*/ 39 h 129"/>
                <a:gd name="T18" fmla="*/ 34 w 82"/>
                <a:gd name="T19" fmla="*/ 38 h 129"/>
                <a:gd name="T20" fmla="*/ 22 w 82"/>
                <a:gd name="T21" fmla="*/ 35 h 129"/>
                <a:gd name="T22" fmla="*/ 8 w 82"/>
                <a:gd name="T23" fmla="*/ 33 h 129"/>
                <a:gd name="T24" fmla="*/ 1 w 82"/>
                <a:gd name="T25" fmla="*/ 5 h 129"/>
                <a:gd name="T26" fmla="*/ 11 w 82"/>
                <a:gd name="T27" fmla="*/ 3 h 129"/>
                <a:gd name="T28" fmla="*/ 19 w 82"/>
                <a:gd name="T29" fmla="*/ 0 h 129"/>
                <a:gd name="T30" fmla="*/ 34 w 82"/>
                <a:gd name="T31" fmla="*/ 2 h 129"/>
                <a:gd name="T32" fmla="*/ 49 w 82"/>
                <a:gd name="T33" fmla="*/ 5 h 129"/>
                <a:gd name="T34" fmla="*/ 55 w 82"/>
                <a:gd name="T35" fmla="*/ 9 h 129"/>
                <a:gd name="T36" fmla="*/ 60 w 82"/>
                <a:gd name="T37" fmla="*/ 13 h 129"/>
                <a:gd name="T38" fmla="*/ 75 w 82"/>
                <a:gd name="T39" fmla="*/ 36 h 129"/>
                <a:gd name="T40" fmla="*/ 82 w 82"/>
                <a:gd name="T41" fmla="*/ 63 h 129"/>
                <a:gd name="T42" fmla="*/ 80 w 82"/>
                <a:gd name="T43" fmla="*/ 79 h 129"/>
                <a:gd name="T44" fmla="*/ 77 w 82"/>
                <a:gd name="T45" fmla="*/ 92 h 129"/>
                <a:gd name="T46" fmla="*/ 74 w 82"/>
                <a:gd name="T47" fmla="*/ 99 h 129"/>
                <a:gd name="T48" fmla="*/ 71 w 82"/>
                <a:gd name="T49" fmla="*/ 104 h 129"/>
                <a:gd name="T50" fmla="*/ 63 w 82"/>
                <a:gd name="T51" fmla="*/ 115 h 129"/>
                <a:gd name="T52" fmla="*/ 56 w 82"/>
                <a:gd name="T53" fmla="*/ 120 h 129"/>
                <a:gd name="T54" fmla="*/ 52 w 82"/>
                <a:gd name="T55" fmla="*/ 123 h 129"/>
                <a:gd name="T56" fmla="*/ 44 w 82"/>
                <a:gd name="T57" fmla="*/ 126 h 129"/>
                <a:gd name="T58" fmla="*/ 38 w 82"/>
                <a:gd name="T59" fmla="*/ 128 h 129"/>
                <a:gd name="T60" fmla="*/ 20 w 82"/>
                <a:gd name="T61" fmla="*/ 129 h 129"/>
                <a:gd name="T62" fmla="*/ 0 w 82"/>
                <a:gd name="T63" fmla="*/ 126 h 129"/>
                <a:gd name="T64" fmla="*/ 0 w 82"/>
                <a:gd name="T65" fmla="*/ 12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 h="129">
                  <a:moveTo>
                    <a:pt x="0" y="126"/>
                  </a:moveTo>
                  <a:lnTo>
                    <a:pt x="6" y="95"/>
                  </a:lnTo>
                  <a:lnTo>
                    <a:pt x="23" y="95"/>
                  </a:lnTo>
                  <a:lnTo>
                    <a:pt x="38" y="92"/>
                  </a:lnTo>
                  <a:lnTo>
                    <a:pt x="47" y="80"/>
                  </a:lnTo>
                  <a:lnTo>
                    <a:pt x="52" y="57"/>
                  </a:lnTo>
                  <a:lnTo>
                    <a:pt x="49" y="49"/>
                  </a:lnTo>
                  <a:lnTo>
                    <a:pt x="45" y="44"/>
                  </a:lnTo>
                  <a:lnTo>
                    <a:pt x="39" y="39"/>
                  </a:lnTo>
                  <a:lnTo>
                    <a:pt x="34" y="38"/>
                  </a:lnTo>
                  <a:lnTo>
                    <a:pt x="22" y="35"/>
                  </a:lnTo>
                  <a:lnTo>
                    <a:pt x="8" y="33"/>
                  </a:lnTo>
                  <a:lnTo>
                    <a:pt x="1" y="5"/>
                  </a:lnTo>
                  <a:lnTo>
                    <a:pt x="11" y="3"/>
                  </a:lnTo>
                  <a:lnTo>
                    <a:pt x="19" y="0"/>
                  </a:lnTo>
                  <a:lnTo>
                    <a:pt x="34" y="2"/>
                  </a:lnTo>
                  <a:lnTo>
                    <a:pt x="49" y="5"/>
                  </a:lnTo>
                  <a:lnTo>
                    <a:pt x="55" y="9"/>
                  </a:lnTo>
                  <a:lnTo>
                    <a:pt x="60" y="13"/>
                  </a:lnTo>
                  <a:lnTo>
                    <a:pt x="75" y="36"/>
                  </a:lnTo>
                  <a:lnTo>
                    <a:pt x="82" y="63"/>
                  </a:lnTo>
                  <a:lnTo>
                    <a:pt x="80" y="79"/>
                  </a:lnTo>
                  <a:lnTo>
                    <a:pt x="77" y="92"/>
                  </a:lnTo>
                  <a:lnTo>
                    <a:pt x="74" y="99"/>
                  </a:lnTo>
                  <a:lnTo>
                    <a:pt x="71" y="104"/>
                  </a:lnTo>
                  <a:lnTo>
                    <a:pt x="63" y="115"/>
                  </a:lnTo>
                  <a:lnTo>
                    <a:pt x="56" y="120"/>
                  </a:lnTo>
                  <a:lnTo>
                    <a:pt x="52" y="123"/>
                  </a:lnTo>
                  <a:lnTo>
                    <a:pt x="44" y="126"/>
                  </a:lnTo>
                  <a:lnTo>
                    <a:pt x="38" y="128"/>
                  </a:lnTo>
                  <a:lnTo>
                    <a:pt x="20" y="129"/>
                  </a:lnTo>
                  <a:lnTo>
                    <a:pt x="0" y="126"/>
                  </a:lnTo>
                  <a:lnTo>
                    <a:pt x="0" y="1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6" name="Freeform 91"/>
            <p:cNvSpPr>
              <a:spLocks/>
            </p:cNvSpPr>
            <p:nvPr/>
          </p:nvSpPr>
          <p:spPr bwMode="auto">
            <a:xfrm>
              <a:off x="3943" y="1257"/>
              <a:ext cx="82" cy="78"/>
            </a:xfrm>
            <a:custGeom>
              <a:avLst/>
              <a:gdLst>
                <a:gd name="T0" fmla="*/ 96 w 163"/>
                <a:gd name="T1" fmla="*/ 123 h 156"/>
                <a:gd name="T2" fmla="*/ 104 w 163"/>
                <a:gd name="T3" fmla="*/ 109 h 156"/>
                <a:gd name="T4" fmla="*/ 110 w 163"/>
                <a:gd name="T5" fmla="*/ 81 h 156"/>
                <a:gd name="T6" fmla="*/ 97 w 163"/>
                <a:gd name="T7" fmla="*/ 63 h 156"/>
                <a:gd name="T8" fmla="*/ 88 w 163"/>
                <a:gd name="T9" fmla="*/ 59 h 156"/>
                <a:gd name="T10" fmla="*/ 61 w 163"/>
                <a:gd name="T11" fmla="*/ 62 h 156"/>
                <a:gd name="T12" fmla="*/ 0 w 163"/>
                <a:gd name="T13" fmla="*/ 35 h 156"/>
                <a:gd name="T14" fmla="*/ 12 w 163"/>
                <a:gd name="T15" fmla="*/ 27 h 156"/>
                <a:gd name="T16" fmla="*/ 23 w 163"/>
                <a:gd name="T17" fmla="*/ 19 h 156"/>
                <a:gd name="T18" fmla="*/ 33 w 163"/>
                <a:gd name="T19" fmla="*/ 14 h 156"/>
                <a:gd name="T20" fmla="*/ 44 w 163"/>
                <a:gd name="T21" fmla="*/ 8 h 156"/>
                <a:gd name="T22" fmla="*/ 63 w 163"/>
                <a:gd name="T23" fmla="*/ 2 h 156"/>
                <a:gd name="T24" fmla="*/ 102 w 163"/>
                <a:gd name="T25" fmla="*/ 2 h 156"/>
                <a:gd name="T26" fmla="*/ 121 w 163"/>
                <a:gd name="T27" fmla="*/ 10 h 156"/>
                <a:gd name="T28" fmla="*/ 130 w 163"/>
                <a:gd name="T29" fmla="*/ 16 h 156"/>
                <a:gd name="T30" fmla="*/ 141 w 163"/>
                <a:gd name="T31" fmla="*/ 22 h 156"/>
                <a:gd name="T32" fmla="*/ 163 w 163"/>
                <a:gd name="T33" fmla="*/ 41 h 156"/>
                <a:gd name="T34" fmla="*/ 152 w 163"/>
                <a:gd name="T35" fmla="*/ 62 h 156"/>
                <a:gd name="T36" fmla="*/ 143 w 163"/>
                <a:gd name="T37" fmla="*/ 46 h 156"/>
                <a:gd name="T38" fmla="*/ 122 w 163"/>
                <a:gd name="T39" fmla="*/ 29 h 156"/>
                <a:gd name="T40" fmla="*/ 116 w 163"/>
                <a:gd name="T41" fmla="*/ 24 h 156"/>
                <a:gd name="T42" fmla="*/ 102 w 163"/>
                <a:gd name="T43" fmla="*/ 18 h 156"/>
                <a:gd name="T44" fmla="*/ 86 w 163"/>
                <a:gd name="T45" fmla="*/ 14 h 156"/>
                <a:gd name="T46" fmla="*/ 58 w 163"/>
                <a:gd name="T47" fmla="*/ 21 h 156"/>
                <a:gd name="T48" fmla="*/ 69 w 163"/>
                <a:gd name="T49" fmla="*/ 29 h 156"/>
                <a:gd name="T50" fmla="*/ 104 w 163"/>
                <a:gd name="T51" fmla="*/ 35 h 156"/>
                <a:gd name="T52" fmla="*/ 134 w 163"/>
                <a:gd name="T53" fmla="*/ 57 h 156"/>
                <a:gd name="T54" fmla="*/ 151 w 163"/>
                <a:gd name="T55" fmla="*/ 78 h 156"/>
                <a:gd name="T56" fmla="*/ 141 w 163"/>
                <a:gd name="T57" fmla="*/ 147 h 156"/>
                <a:gd name="T58" fmla="*/ 135 w 163"/>
                <a:gd name="T59" fmla="*/ 152 h 156"/>
                <a:gd name="T60" fmla="*/ 121 w 163"/>
                <a:gd name="T61" fmla="*/ 156 h 156"/>
                <a:gd name="T62" fmla="*/ 96 w 163"/>
                <a:gd name="T63" fmla="*/ 13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3" h="156">
                  <a:moveTo>
                    <a:pt x="96" y="138"/>
                  </a:moveTo>
                  <a:lnTo>
                    <a:pt x="96" y="123"/>
                  </a:lnTo>
                  <a:lnTo>
                    <a:pt x="99" y="115"/>
                  </a:lnTo>
                  <a:lnTo>
                    <a:pt x="104" y="109"/>
                  </a:lnTo>
                  <a:lnTo>
                    <a:pt x="111" y="95"/>
                  </a:lnTo>
                  <a:lnTo>
                    <a:pt x="110" y="81"/>
                  </a:lnTo>
                  <a:lnTo>
                    <a:pt x="105" y="70"/>
                  </a:lnTo>
                  <a:lnTo>
                    <a:pt x="97" y="63"/>
                  </a:lnTo>
                  <a:lnTo>
                    <a:pt x="93" y="60"/>
                  </a:lnTo>
                  <a:lnTo>
                    <a:pt x="88" y="59"/>
                  </a:lnTo>
                  <a:lnTo>
                    <a:pt x="80" y="57"/>
                  </a:lnTo>
                  <a:lnTo>
                    <a:pt x="61" y="62"/>
                  </a:lnTo>
                  <a:lnTo>
                    <a:pt x="45" y="74"/>
                  </a:lnTo>
                  <a:lnTo>
                    <a:pt x="0" y="35"/>
                  </a:lnTo>
                  <a:lnTo>
                    <a:pt x="6" y="32"/>
                  </a:lnTo>
                  <a:lnTo>
                    <a:pt x="12" y="27"/>
                  </a:lnTo>
                  <a:lnTo>
                    <a:pt x="17" y="24"/>
                  </a:lnTo>
                  <a:lnTo>
                    <a:pt x="23" y="19"/>
                  </a:lnTo>
                  <a:lnTo>
                    <a:pt x="28" y="16"/>
                  </a:lnTo>
                  <a:lnTo>
                    <a:pt x="33" y="14"/>
                  </a:lnTo>
                  <a:lnTo>
                    <a:pt x="39" y="11"/>
                  </a:lnTo>
                  <a:lnTo>
                    <a:pt x="44" y="8"/>
                  </a:lnTo>
                  <a:lnTo>
                    <a:pt x="53" y="5"/>
                  </a:lnTo>
                  <a:lnTo>
                    <a:pt x="63" y="2"/>
                  </a:lnTo>
                  <a:lnTo>
                    <a:pt x="83" y="0"/>
                  </a:lnTo>
                  <a:lnTo>
                    <a:pt x="102" y="2"/>
                  </a:lnTo>
                  <a:lnTo>
                    <a:pt x="111" y="5"/>
                  </a:lnTo>
                  <a:lnTo>
                    <a:pt x="121" y="10"/>
                  </a:lnTo>
                  <a:lnTo>
                    <a:pt x="126" y="13"/>
                  </a:lnTo>
                  <a:lnTo>
                    <a:pt x="130" y="16"/>
                  </a:lnTo>
                  <a:lnTo>
                    <a:pt x="137" y="19"/>
                  </a:lnTo>
                  <a:lnTo>
                    <a:pt x="141" y="22"/>
                  </a:lnTo>
                  <a:lnTo>
                    <a:pt x="152" y="32"/>
                  </a:lnTo>
                  <a:lnTo>
                    <a:pt x="163" y="41"/>
                  </a:lnTo>
                  <a:lnTo>
                    <a:pt x="159" y="51"/>
                  </a:lnTo>
                  <a:lnTo>
                    <a:pt x="152" y="62"/>
                  </a:lnTo>
                  <a:lnTo>
                    <a:pt x="148" y="54"/>
                  </a:lnTo>
                  <a:lnTo>
                    <a:pt x="143" y="46"/>
                  </a:lnTo>
                  <a:lnTo>
                    <a:pt x="130" y="33"/>
                  </a:lnTo>
                  <a:lnTo>
                    <a:pt x="122" y="29"/>
                  </a:lnTo>
                  <a:lnTo>
                    <a:pt x="119" y="27"/>
                  </a:lnTo>
                  <a:lnTo>
                    <a:pt x="116" y="24"/>
                  </a:lnTo>
                  <a:lnTo>
                    <a:pt x="108" y="21"/>
                  </a:lnTo>
                  <a:lnTo>
                    <a:pt x="102" y="18"/>
                  </a:lnTo>
                  <a:lnTo>
                    <a:pt x="94" y="16"/>
                  </a:lnTo>
                  <a:lnTo>
                    <a:pt x="86" y="14"/>
                  </a:lnTo>
                  <a:lnTo>
                    <a:pt x="72" y="14"/>
                  </a:lnTo>
                  <a:lnTo>
                    <a:pt x="58" y="21"/>
                  </a:lnTo>
                  <a:lnTo>
                    <a:pt x="47" y="30"/>
                  </a:lnTo>
                  <a:lnTo>
                    <a:pt x="69" y="29"/>
                  </a:lnTo>
                  <a:lnTo>
                    <a:pt x="88" y="30"/>
                  </a:lnTo>
                  <a:lnTo>
                    <a:pt x="104" y="35"/>
                  </a:lnTo>
                  <a:lnTo>
                    <a:pt x="115" y="40"/>
                  </a:lnTo>
                  <a:lnTo>
                    <a:pt x="134" y="57"/>
                  </a:lnTo>
                  <a:lnTo>
                    <a:pt x="143" y="67"/>
                  </a:lnTo>
                  <a:lnTo>
                    <a:pt x="151" y="78"/>
                  </a:lnTo>
                  <a:lnTo>
                    <a:pt x="148" y="141"/>
                  </a:lnTo>
                  <a:lnTo>
                    <a:pt x="141" y="147"/>
                  </a:lnTo>
                  <a:lnTo>
                    <a:pt x="138" y="150"/>
                  </a:lnTo>
                  <a:lnTo>
                    <a:pt x="135" y="152"/>
                  </a:lnTo>
                  <a:lnTo>
                    <a:pt x="127" y="155"/>
                  </a:lnTo>
                  <a:lnTo>
                    <a:pt x="121" y="156"/>
                  </a:lnTo>
                  <a:lnTo>
                    <a:pt x="107" y="150"/>
                  </a:lnTo>
                  <a:lnTo>
                    <a:pt x="96" y="138"/>
                  </a:lnTo>
                  <a:lnTo>
                    <a:pt x="96" y="1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7" name="Freeform 92"/>
            <p:cNvSpPr>
              <a:spLocks/>
            </p:cNvSpPr>
            <p:nvPr/>
          </p:nvSpPr>
          <p:spPr bwMode="auto">
            <a:xfrm>
              <a:off x="3852" y="1295"/>
              <a:ext cx="27" cy="36"/>
            </a:xfrm>
            <a:custGeom>
              <a:avLst/>
              <a:gdLst>
                <a:gd name="T0" fmla="*/ 0 w 53"/>
                <a:gd name="T1" fmla="*/ 21 h 73"/>
                <a:gd name="T2" fmla="*/ 3 w 53"/>
                <a:gd name="T3" fmla="*/ 0 h 73"/>
                <a:gd name="T4" fmla="*/ 8 w 53"/>
                <a:gd name="T5" fmla="*/ 2 h 73"/>
                <a:gd name="T6" fmla="*/ 16 w 53"/>
                <a:gd name="T7" fmla="*/ 8 h 73"/>
                <a:gd name="T8" fmla="*/ 23 w 53"/>
                <a:gd name="T9" fmla="*/ 19 h 73"/>
                <a:gd name="T10" fmla="*/ 31 w 53"/>
                <a:gd name="T11" fmla="*/ 32 h 73"/>
                <a:gd name="T12" fmla="*/ 39 w 53"/>
                <a:gd name="T13" fmla="*/ 44 h 73"/>
                <a:gd name="T14" fmla="*/ 47 w 53"/>
                <a:gd name="T15" fmla="*/ 57 h 73"/>
                <a:gd name="T16" fmla="*/ 53 w 53"/>
                <a:gd name="T17" fmla="*/ 73 h 73"/>
                <a:gd name="T18" fmla="*/ 46 w 53"/>
                <a:gd name="T19" fmla="*/ 68 h 73"/>
                <a:gd name="T20" fmla="*/ 42 w 53"/>
                <a:gd name="T21" fmla="*/ 65 h 73"/>
                <a:gd name="T22" fmla="*/ 38 w 53"/>
                <a:gd name="T23" fmla="*/ 62 h 73"/>
                <a:gd name="T24" fmla="*/ 23 w 53"/>
                <a:gd name="T25" fmla="*/ 49 h 73"/>
                <a:gd name="T26" fmla="*/ 11 w 53"/>
                <a:gd name="T27" fmla="*/ 35 h 73"/>
                <a:gd name="T28" fmla="*/ 0 w 53"/>
                <a:gd name="T29" fmla="*/ 21 h 73"/>
                <a:gd name="T30" fmla="*/ 0 w 53"/>
                <a:gd name="T31"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73">
                  <a:moveTo>
                    <a:pt x="0" y="21"/>
                  </a:moveTo>
                  <a:lnTo>
                    <a:pt x="3" y="0"/>
                  </a:lnTo>
                  <a:lnTo>
                    <a:pt x="8" y="2"/>
                  </a:lnTo>
                  <a:lnTo>
                    <a:pt x="16" y="8"/>
                  </a:lnTo>
                  <a:lnTo>
                    <a:pt x="23" y="19"/>
                  </a:lnTo>
                  <a:lnTo>
                    <a:pt x="31" y="32"/>
                  </a:lnTo>
                  <a:lnTo>
                    <a:pt x="39" y="44"/>
                  </a:lnTo>
                  <a:lnTo>
                    <a:pt x="47" y="57"/>
                  </a:lnTo>
                  <a:lnTo>
                    <a:pt x="53" y="73"/>
                  </a:lnTo>
                  <a:lnTo>
                    <a:pt x="46" y="68"/>
                  </a:lnTo>
                  <a:lnTo>
                    <a:pt x="42" y="65"/>
                  </a:lnTo>
                  <a:lnTo>
                    <a:pt x="38" y="62"/>
                  </a:lnTo>
                  <a:lnTo>
                    <a:pt x="23" y="49"/>
                  </a:lnTo>
                  <a:lnTo>
                    <a:pt x="11" y="35"/>
                  </a:lnTo>
                  <a:lnTo>
                    <a:pt x="0" y="21"/>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8" name="Freeform 93"/>
            <p:cNvSpPr>
              <a:spLocks/>
            </p:cNvSpPr>
            <p:nvPr/>
          </p:nvSpPr>
          <p:spPr bwMode="auto">
            <a:xfrm>
              <a:off x="4106" y="1284"/>
              <a:ext cx="26" cy="43"/>
            </a:xfrm>
            <a:custGeom>
              <a:avLst/>
              <a:gdLst>
                <a:gd name="T0" fmla="*/ 52 w 52"/>
                <a:gd name="T1" fmla="*/ 87 h 87"/>
                <a:gd name="T2" fmla="*/ 30 w 52"/>
                <a:gd name="T3" fmla="*/ 58 h 87"/>
                <a:gd name="T4" fmla="*/ 19 w 52"/>
                <a:gd name="T5" fmla="*/ 47 h 87"/>
                <a:gd name="T6" fmla="*/ 11 w 52"/>
                <a:gd name="T7" fmla="*/ 31 h 87"/>
                <a:gd name="T8" fmla="*/ 6 w 52"/>
                <a:gd name="T9" fmla="*/ 16 h 87"/>
                <a:gd name="T10" fmla="*/ 0 w 52"/>
                <a:gd name="T11" fmla="*/ 0 h 87"/>
                <a:gd name="T12" fmla="*/ 16 w 52"/>
                <a:gd name="T13" fmla="*/ 14 h 87"/>
                <a:gd name="T14" fmla="*/ 24 w 52"/>
                <a:gd name="T15" fmla="*/ 25 h 87"/>
                <a:gd name="T16" fmla="*/ 30 w 52"/>
                <a:gd name="T17" fmla="*/ 38 h 87"/>
                <a:gd name="T18" fmla="*/ 36 w 52"/>
                <a:gd name="T19" fmla="*/ 52 h 87"/>
                <a:gd name="T20" fmla="*/ 43 w 52"/>
                <a:gd name="T21" fmla="*/ 65 h 87"/>
                <a:gd name="T22" fmla="*/ 47 w 52"/>
                <a:gd name="T23" fmla="*/ 76 h 87"/>
                <a:gd name="T24" fmla="*/ 52 w 52"/>
                <a:gd name="T25" fmla="*/ 87 h 87"/>
                <a:gd name="T26" fmla="*/ 52 w 52"/>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87">
                  <a:moveTo>
                    <a:pt x="52" y="87"/>
                  </a:moveTo>
                  <a:lnTo>
                    <a:pt x="30" y="58"/>
                  </a:lnTo>
                  <a:lnTo>
                    <a:pt x="19" y="47"/>
                  </a:lnTo>
                  <a:lnTo>
                    <a:pt x="11" y="31"/>
                  </a:lnTo>
                  <a:lnTo>
                    <a:pt x="6" y="16"/>
                  </a:lnTo>
                  <a:lnTo>
                    <a:pt x="0" y="0"/>
                  </a:lnTo>
                  <a:lnTo>
                    <a:pt x="16" y="14"/>
                  </a:lnTo>
                  <a:lnTo>
                    <a:pt x="24" y="25"/>
                  </a:lnTo>
                  <a:lnTo>
                    <a:pt x="30" y="38"/>
                  </a:lnTo>
                  <a:lnTo>
                    <a:pt x="36" y="52"/>
                  </a:lnTo>
                  <a:lnTo>
                    <a:pt x="43" y="65"/>
                  </a:lnTo>
                  <a:lnTo>
                    <a:pt x="47" y="76"/>
                  </a:lnTo>
                  <a:lnTo>
                    <a:pt x="52" y="87"/>
                  </a:lnTo>
                  <a:lnTo>
                    <a:pt x="52" y="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9" name="Freeform 94"/>
            <p:cNvSpPr>
              <a:spLocks/>
            </p:cNvSpPr>
            <p:nvPr/>
          </p:nvSpPr>
          <p:spPr bwMode="auto">
            <a:xfrm>
              <a:off x="4406" y="1271"/>
              <a:ext cx="42" cy="56"/>
            </a:xfrm>
            <a:custGeom>
              <a:avLst/>
              <a:gdLst>
                <a:gd name="T0" fmla="*/ 80 w 83"/>
                <a:gd name="T1" fmla="*/ 0 h 112"/>
                <a:gd name="T2" fmla="*/ 83 w 83"/>
                <a:gd name="T3" fmla="*/ 14 h 112"/>
                <a:gd name="T4" fmla="*/ 76 w 83"/>
                <a:gd name="T5" fmla="*/ 25 h 112"/>
                <a:gd name="T6" fmla="*/ 66 w 83"/>
                <a:gd name="T7" fmla="*/ 39 h 112"/>
                <a:gd name="T8" fmla="*/ 55 w 83"/>
                <a:gd name="T9" fmla="*/ 53 h 112"/>
                <a:gd name="T10" fmla="*/ 46 w 83"/>
                <a:gd name="T11" fmla="*/ 68 h 112"/>
                <a:gd name="T12" fmla="*/ 35 w 83"/>
                <a:gd name="T13" fmla="*/ 80 h 112"/>
                <a:gd name="T14" fmla="*/ 24 w 83"/>
                <a:gd name="T15" fmla="*/ 93 h 112"/>
                <a:gd name="T16" fmla="*/ 13 w 83"/>
                <a:gd name="T17" fmla="*/ 104 h 112"/>
                <a:gd name="T18" fmla="*/ 6 w 83"/>
                <a:gd name="T19" fmla="*/ 107 h 112"/>
                <a:gd name="T20" fmla="*/ 0 w 83"/>
                <a:gd name="T21" fmla="*/ 112 h 112"/>
                <a:gd name="T22" fmla="*/ 9 w 83"/>
                <a:gd name="T23" fmla="*/ 97 h 112"/>
                <a:gd name="T24" fmla="*/ 20 w 83"/>
                <a:gd name="T25" fmla="*/ 83 h 112"/>
                <a:gd name="T26" fmla="*/ 25 w 83"/>
                <a:gd name="T27" fmla="*/ 77 h 112"/>
                <a:gd name="T28" fmla="*/ 30 w 83"/>
                <a:gd name="T29" fmla="*/ 69 h 112"/>
                <a:gd name="T30" fmla="*/ 35 w 83"/>
                <a:gd name="T31" fmla="*/ 61 h 112"/>
                <a:gd name="T32" fmla="*/ 39 w 83"/>
                <a:gd name="T33" fmla="*/ 53 h 112"/>
                <a:gd name="T34" fmla="*/ 44 w 83"/>
                <a:gd name="T35" fmla="*/ 45 h 112"/>
                <a:gd name="T36" fmla="*/ 50 w 83"/>
                <a:gd name="T37" fmla="*/ 39 h 112"/>
                <a:gd name="T38" fmla="*/ 60 w 83"/>
                <a:gd name="T39" fmla="*/ 25 h 112"/>
                <a:gd name="T40" fmla="*/ 71 w 83"/>
                <a:gd name="T41" fmla="*/ 11 h 112"/>
                <a:gd name="T42" fmla="*/ 80 w 83"/>
                <a:gd name="T43" fmla="*/ 0 h 112"/>
                <a:gd name="T44" fmla="*/ 80 w 83"/>
                <a:gd name="T4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 h="112">
                  <a:moveTo>
                    <a:pt x="80" y="0"/>
                  </a:moveTo>
                  <a:lnTo>
                    <a:pt x="83" y="14"/>
                  </a:lnTo>
                  <a:lnTo>
                    <a:pt x="76" y="25"/>
                  </a:lnTo>
                  <a:lnTo>
                    <a:pt x="66" y="39"/>
                  </a:lnTo>
                  <a:lnTo>
                    <a:pt x="55" y="53"/>
                  </a:lnTo>
                  <a:lnTo>
                    <a:pt x="46" y="68"/>
                  </a:lnTo>
                  <a:lnTo>
                    <a:pt x="35" y="80"/>
                  </a:lnTo>
                  <a:lnTo>
                    <a:pt x="24" y="93"/>
                  </a:lnTo>
                  <a:lnTo>
                    <a:pt x="13" y="104"/>
                  </a:lnTo>
                  <a:lnTo>
                    <a:pt x="6" y="107"/>
                  </a:lnTo>
                  <a:lnTo>
                    <a:pt x="0" y="112"/>
                  </a:lnTo>
                  <a:lnTo>
                    <a:pt x="9" y="97"/>
                  </a:lnTo>
                  <a:lnTo>
                    <a:pt x="20" y="83"/>
                  </a:lnTo>
                  <a:lnTo>
                    <a:pt x="25" y="77"/>
                  </a:lnTo>
                  <a:lnTo>
                    <a:pt x="30" y="69"/>
                  </a:lnTo>
                  <a:lnTo>
                    <a:pt x="35" y="61"/>
                  </a:lnTo>
                  <a:lnTo>
                    <a:pt x="39" y="53"/>
                  </a:lnTo>
                  <a:lnTo>
                    <a:pt x="44" y="45"/>
                  </a:lnTo>
                  <a:lnTo>
                    <a:pt x="50" y="39"/>
                  </a:lnTo>
                  <a:lnTo>
                    <a:pt x="60" y="25"/>
                  </a:lnTo>
                  <a:lnTo>
                    <a:pt x="71" y="11"/>
                  </a:lnTo>
                  <a:lnTo>
                    <a:pt x="80" y="0"/>
                  </a:lnTo>
                  <a:lnTo>
                    <a:pt x="8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0" name="Freeform 95"/>
            <p:cNvSpPr>
              <a:spLocks/>
            </p:cNvSpPr>
            <p:nvPr/>
          </p:nvSpPr>
          <p:spPr bwMode="auto">
            <a:xfrm>
              <a:off x="4211" y="1181"/>
              <a:ext cx="215" cy="138"/>
            </a:xfrm>
            <a:custGeom>
              <a:avLst/>
              <a:gdLst>
                <a:gd name="T0" fmla="*/ 347 w 430"/>
                <a:gd name="T1" fmla="*/ 223 h 276"/>
                <a:gd name="T2" fmla="*/ 369 w 430"/>
                <a:gd name="T3" fmla="*/ 212 h 276"/>
                <a:gd name="T4" fmla="*/ 394 w 430"/>
                <a:gd name="T5" fmla="*/ 98 h 276"/>
                <a:gd name="T6" fmla="*/ 375 w 430"/>
                <a:gd name="T7" fmla="*/ 54 h 276"/>
                <a:gd name="T8" fmla="*/ 330 w 430"/>
                <a:gd name="T9" fmla="*/ 60 h 276"/>
                <a:gd name="T10" fmla="*/ 304 w 430"/>
                <a:gd name="T11" fmla="*/ 73 h 276"/>
                <a:gd name="T12" fmla="*/ 281 w 430"/>
                <a:gd name="T13" fmla="*/ 87 h 276"/>
                <a:gd name="T14" fmla="*/ 255 w 430"/>
                <a:gd name="T15" fmla="*/ 104 h 276"/>
                <a:gd name="T16" fmla="*/ 229 w 430"/>
                <a:gd name="T17" fmla="*/ 122 h 276"/>
                <a:gd name="T18" fmla="*/ 202 w 430"/>
                <a:gd name="T19" fmla="*/ 141 h 276"/>
                <a:gd name="T20" fmla="*/ 185 w 430"/>
                <a:gd name="T21" fmla="*/ 153 h 276"/>
                <a:gd name="T22" fmla="*/ 142 w 430"/>
                <a:gd name="T23" fmla="*/ 186 h 276"/>
                <a:gd name="T24" fmla="*/ 93 w 430"/>
                <a:gd name="T25" fmla="*/ 224 h 276"/>
                <a:gd name="T26" fmla="*/ 38 w 430"/>
                <a:gd name="T27" fmla="*/ 268 h 276"/>
                <a:gd name="T28" fmla="*/ 22 w 430"/>
                <a:gd name="T29" fmla="*/ 237 h 276"/>
                <a:gd name="T30" fmla="*/ 65 w 430"/>
                <a:gd name="T31" fmla="*/ 201 h 276"/>
                <a:gd name="T32" fmla="*/ 82 w 430"/>
                <a:gd name="T33" fmla="*/ 188 h 276"/>
                <a:gd name="T34" fmla="*/ 101 w 430"/>
                <a:gd name="T35" fmla="*/ 175 h 276"/>
                <a:gd name="T36" fmla="*/ 120 w 430"/>
                <a:gd name="T37" fmla="*/ 161 h 276"/>
                <a:gd name="T38" fmla="*/ 140 w 430"/>
                <a:gd name="T39" fmla="*/ 149 h 276"/>
                <a:gd name="T40" fmla="*/ 159 w 430"/>
                <a:gd name="T41" fmla="*/ 134 h 276"/>
                <a:gd name="T42" fmla="*/ 178 w 430"/>
                <a:gd name="T43" fmla="*/ 122 h 276"/>
                <a:gd name="T44" fmla="*/ 197 w 430"/>
                <a:gd name="T45" fmla="*/ 109 h 276"/>
                <a:gd name="T46" fmla="*/ 215 w 430"/>
                <a:gd name="T47" fmla="*/ 98 h 276"/>
                <a:gd name="T48" fmla="*/ 235 w 430"/>
                <a:gd name="T49" fmla="*/ 84 h 276"/>
                <a:gd name="T50" fmla="*/ 278 w 430"/>
                <a:gd name="T51" fmla="*/ 51 h 276"/>
                <a:gd name="T52" fmla="*/ 244 w 430"/>
                <a:gd name="T53" fmla="*/ 63 h 276"/>
                <a:gd name="T54" fmla="*/ 211 w 430"/>
                <a:gd name="T55" fmla="*/ 82 h 276"/>
                <a:gd name="T56" fmla="*/ 194 w 430"/>
                <a:gd name="T57" fmla="*/ 93 h 276"/>
                <a:gd name="T58" fmla="*/ 177 w 430"/>
                <a:gd name="T59" fmla="*/ 104 h 276"/>
                <a:gd name="T60" fmla="*/ 159 w 430"/>
                <a:gd name="T61" fmla="*/ 115 h 276"/>
                <a:gd name="T62" fmla="*/ 142 w 430"/>
                <a:gd name="T63" fmla="*/ 128 h 276"/>
                <a:gd name="T64" fmla="*/ 126 w 430"/>
                <a:gd name="T65" fmla="*/ 141 h 276"/>
                <a:gd name="T66" fmla="*/ 60 w 430"/>
                <a:gd name="T67" fmla="*/ 190 h 276"/>
                <a:gd name="T68" fmla="*/ 22 w 430"/>
                <a:gd name="T69" fmla="*/ 220 h 276"/>
                <a:gd name="T70" fmla="*/ 0 w 430"/>
                <a:gd name="T71" fmla="*/ 218 h 276"/>
                <a:gd name="T72" fmla="*/ 54 w 430"/>
                <a:gd name="T73" fmla="*/ 175 h 276"/>
                <a:gd name="T74" fmla="*/ 88 w 430"/>
                <a:gd name="T75" fmla="*/ 150 h 276"/>
                <a:gd name="T76" fmla="*/ 103 w 430"/>
                <a:gd name="T77" fmla="*/ 139 h 276"/>
                <a:gd name="T78" fmla="*/ 117 w 430"/>
                <a:gd name="T79" fmla="*/ 130 h 276"/>
                <a:gd name="T80" fmla="*/ 131 w 430"/>
                <a:gd name="T81" fmla="*/ 119 h 276"/>
                <a:gd name="T82" fmla="*/ 145 w 430"/>
                <a:gd name="T83" fmla="*/ 108 h 276"/>
                <a:gd name="T84" fmla="*/ 161 w 430"/>
                <a:gd name="T85" fmla="*/ 98 h 276"/>
                <a:gd name="T86" fmla="*/ 175 w 430"/>
                <a:gd name="T87" fmla="*/ 87 h 276"/>
                <a:gd name="T88" fmla="*/ 191 w 430"/>
                <a:gd name="T89" fmla="*/ 78 h 276"/>
                <a:gd name="T90" fmla="*/ 218 w 430"/>
                <a:gd name="T91" fmla="*/ 60 h 276"/>
                <a:gd name="T92" fmla="*/ 248 w 430"/>
                <a:gd name="T93" fmla="*/ 43 h 276"/>
                <a:gd name="T94" fmla="*/ 278 w 430"/>
                <a:gd name="T95" fmla="*/ 27 h 276"/>
                <a:gd name="T96" fmla="*/ 304 w 430"/>
                <a:gd name="T97" fmla="*/ 14 h 276"/>
                <a:gd name="T98" fmla="*/ 348 w 430"/>
                <a:gd name="T99" fmla="*/ 2 h 276"/>
                <a:gd name="T100" fmla="*/ 407 w 430"/>
                <a:gd name="T101" fmla="*/ 19 h 276"/>
                <a:gd name="T102" fmla="*/ 426 w 430"/>
                <a:gd name="T103" fmla="*/ 115 h 276"/>
                <a:gd name="T104" fmla="*/ 408 w 430"/>
                <a:gd name="T105" fmla="*/ 174 h 276"/>
                <a:gd name="T106" fmla="*/ 382 w 430"/>
                <a:gd name="T107" fmla="*/ 270 h 276"/>
                <a:gd name="T108" fmla="*/ 345 w 430"/>
                <a:gd name="T109" fmla="*/ 272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0" h="276">
                  <a:moveTo>
                    <a:pt x="334" y="248"/>
                  </a:moveTo>
                  <a:lnTo>
                    <a:pt x="337" y="235"/>
                  </a:lnTo>
                  <a:lnTo>
                    <a:pt x="342" y="229"/>
                  </a:lnTo>
                  <a:lnTo>
                    <a:pt x="347" y="223"/>
                  </a:lnTo>
                  <a:lnTo>
                    <a:pt x="352" y="221"/>
                  </a:lnTo>
                  <a:lnTo>
                    <a:pt x="353" y="218"/>
                  </a:lnTo>
                  <a:lnTo>
                    <a:pt x="361" y="215"/>
                  </a:lnTo>
                  <a:lnTo>
                    <a:pt x="369" y="212"/>
                  </a:lnTo>
                  <a:lnTo>
                    <a:pt x="378" y="212"/>
                  </a:lnTo>
                  <a:lnTo>
                    <a:pt x="389" y="174"/>
                  </a:lnTo>
                  <a:lnTo>
                    <a:pt x="394" y="123"/>
                  </a:lnTo>
                  <a:lnTo>
                    <a:pt x="394" y="98"/>
                  </a:lnTo>
                  <a:lnTo>
                    <a:pt x="389" y="76"/>
                  </a:lnTo>
                  <a:lnTo>
                    <a:pt x="385" y="67"/>
                  </a:lnTo>
                  <a:lnTo>
                    <a:pt x="380" y="60"/>
                  </a:lnTo>
                  <a:lnTo>
                    <a:pt x="375" y="54"/>
                  </a:lnTo>
                  <a:lnTo>
                    <a:pt x="367" y="51"/>
                  </a:lnTo>
                  <a:lnTo>
                    <a:pt x="355" y="51"/>
                  </a:lnTo>
                  <a:lnTo>
                    <a:pt x="339" y="55"/>
                  </a:lnTo>
                  <a:lnTo>
                    <a:pt x="330" y="60"/>
                  </a:lnTo>
                  <a:lnTo>
                    <a:pt x="320" y="65"/>
                  </a:lnTo>
                  <a:lnTo>
                    <a:pt x="315" y="68"/>
                  </a:lnTo>
                  <a:lnTo>
                    <a:pt x="309" y="70"/>
                  </a:lnTo>
                  <a:lnTo>
                    <a:pt x="304" y="73"/>
                  </a:lnTo>
                  <a:lnTo>
                    <a:pt x="298" y="76"/>
                  </a:lnTo>
                  <a:lnTo>
                    <a:pt x="292" y="79"/>
                  </a:lnTo>
                  <a:lnTo>
                    <a:pt x="287" y="84"/>
                  </a:lnTo>
                  <a:lnTo>
                    <a:pt x="281" y="87"/>
                  </a:lnTo>
                  <a:lnTo>
                    <a:pt x="274" y="92"/>
                  </a:lnTo>
                  <a:lnTo>
                    <a:pt x="268" y="95"/>
                  </a:lnTo>
                  <a:lnTo>
                    <a:pt x="262" y="100"/>
                  </a:lnTo>
                  <a:lnTo>
                    <a:pt x="255" y="104"/>
                  </a:lnTo>
                  <a:lnTo>
                    <a:pt x="249" y="108"/>
                  </a:lnTo>
                  <a:lnTo>
                    <a:pt x="243" y="112"/>
                  </a:lnTo>
                  <a:lnTo>
                    <a:pt x="237" y="117"/>
                  </a:lnTo>
                  <a:lnTo>
                    <a:pt x="229" y="122"/>
                  </a:lnTo>
                  <a:lnTo>
                    <a:pt x="222" y="126"/>
                  </a:lnTo>
                  <a:lnTo>
                    <a:pt x="216" y="131"/>
                  </a:lnTo>
                  <a:lnTo>
                    <a:pt x="208" y="136"/>
                  </a:lnTo>
                  <a:lnTo>
                    <a:pt x="202" y="141"/>
                  </a:lnTo>
                  <a:lnTo>
                    <a:pt x="196" y="145"/>
                  </a:lnTo>
                  <a:lnTo>
                    <a:pt x="192" y="149"/>
                  </a:lnTo>
                  <a:lnTo>
                    <a:pt x="189" y="152"/>
                  </a:lnTo>
                  <a:lnTo>
                    <a:pt x="185" y="153"/>
                  </a:lnTo>
                  <a:lnTo>
                    <a:pt x="181" y="156"/>
                  </a:lnTo>
                  <a:lnTo>
                    <a:pt x="169" y="166"/>
                  </a:lnTo>
                  <a:lnTo>
                    <a:pt x="155" y="177"/>
                  </a:lnTo>
                  <a:lnTo>
                    <a:pt x="142" y="186"/>
                  </a:lnTo>
                  <a:lnTo>
                    <a:pt x="129" y="196"/>
                  </a:lnTo>
                  <a:lnTo>
                    <a:pt x="117" y="207"/>
                  </a:lnTo>
                  <a:lnTo>
                    <a:pt x="106" y="215"/>
                  </a:lnTo>
                  <a:lnTo>
                    <a:pt x="93" y="224"/>
                  </a:lnTo>
                  <a:lnTo>
                    <a:pt x="82" y="234"/>
                  </a:lnTo>
                  <a:lnTo>
                    <a:pt x="73" y="242"/>
                  </a:lnTo>
                  <a:lnTo>
                    <a:pt x="54" y="256"/>
                  </a:lnTo>
                  <a:lnTo>
                    <a:pt x="38" y="268"/>
                  </a:lnTo>
                  <a:lnTo>
                    <a:pt x="32" y="273"/>
                  </a:lnTo>
                  <a:lnTo>
                    <a:pt x="27" y="276"/>
                  </a:lnTo>
                  <a:lnTo>
                    <a:pt x="21" y="242"/>
                  </a:lnTo>
                  <a:lnTo>
                    <a:pt x="22" y="237"/>
                  </a:lnTo>
                  <a:lnTo>
                    <a:pt x="29" y="231"/>
                  </a:lnTo>
                  <a:lnTo>
                    <a:pt x="38" y="223"/>
                  </a:lnTo>
                  <a:lnTo>
                    <a:pt x="51" y="212"/>
                  </a:lnTo>
                  <a:lnTo>
                    <a:pt x="65" y="201"/>
                  </a:lnTo>
                  <a:lnTo>
                    <a:pt x="70" y="197"/>
                  </a:lnTo>
                  <a:lnTo>
                    <a:pt x="74" y="194"/>
                  </a:lnTo>
                  <a:lnTo>
                    <a:pt x="77" y="191"/>
                  </a:lnTo>
                  <a:lnTo>
                    <a:pt x="82" y="188"/>
                  </a:lnTo>
                  <a:lnTo>
                    <a:pt x="87" y="185"/>
                  </a:lnTo>
                  <a:lnTo>
                    <a:pt x="92" y="182"/>
                  </a:lnTo>
                  <a:lnTo>
                    <a:pt x="96" y="179"/>
                  </a:lnTo>
                  <a:lnTo>
                    <a:pt x="101" y="175"/>
                  </a:lnTo>
                  <a:lnTo>
                    <a:pt x="106" y="172"/>
                  </a:lnTo>
                  <a:lnTo>
                    <a:pt x="111" y="167"/>
                  </a:lnTo>
                  <a:lnTo>
                    <a:pt x="115" y="164"/>
                  </a:lnTo>
                  <a:lnTo>
                    <a:pt x="120" y="161"/>
                  </a:lnTo>
                  <a:lnTo>
                    <a:pt x="125" y="158"/>
                  </a:lnTo>
                  <a:lnTo>
                    <a:pt x="129" y="155"/>
                  </a:lnTo>
                  <a:lnTo>
                    <a:pt x="134" y="152"/>
                  </a:lnTo>
                  <a:lnTo>
                    <a:pt x="140" y="149"/>
                  </a:lnTo>
                  <a:lnTo>
                    <a:pt x="145" y="144"/>
                  </a:lnTo>
                  <a:lnTo>
                    <a:pt x="150" y="141"/>
                  </a:lnTo>
                  <a:lnTo>
                    <a:pt x="155" y="138"/>
                  </a:lnTo>
                  <a:lnTo>
                    <a:pt x="159" y="134"/>
                  </a:lnTo>
                  <a:lnTo>
                    <a:pt x="164" y="131"/>
                  </a:lnTo>
                  <a:lnTo>
                    <a:pt x="169" y="128"/>
                  </a:lnTo>
                  <a:lnTo>
                    <a:pt x="174" y="125"/>
                  </a:lnTo>
                  <a:lnTo>
                    <a:pt x="178" y="122"/>
                  </a:lnTo>
                  <a:lnTo>
                    <a:pt x="183" y="119"/>
                  </a:lnTo>
                  <a:lnTo>
                    <a:pt x="188" y="115"/>
                  </a:lnTo>
                  <a:lnTo>
                    <a:pt x="192" y="112"/>
                  </a:lnTo>
                  <a:lnTo>
                    <a:pt x="197" y="109"/>
                  </a:lnTo>
                  <a:lnTo>
                    <a:pt x="202" y="106"/>
                  </a:lnTo>
                  <a:lnTo>
                    <a:pt x="205" y="103"/>
                  </a:lnTo>
                  <a:lnTo>
                    <a:pt x="210" y="101"/>
                  </a:lnTo>
                  <a:lnTo>
                    <a:pt x="215" y="98"/>
                  </a:lnTo>
                  <a:lnTo>
                    <a:pt x="218" y="95"/>
                  </a:lnTo>
                  <a:lnTo>
                    <a:pt x="222" y="93"/>
                  </a:lnTo>
                  <a:lnTo>
                    <a:pt x="229" y="89"/>
                  </a:lnTo>
                  <a:lnTo>
                    <a:pt x="235" y="84"/>
                  </a:lnTo>
                  <a:lnTo>
                    <a:pt x="241" y="81"/>
                  </a:lnTo>
                  <a:lnTo>
                    <a:pt x="246" y="78"/>
                  </a:lnTo>
                  <a:lnTo>
                    <a:pt x="251" y="74"/>
                  </a:lnTo>
                  <a:lnTo>
                    <a:pt x="278" y="51"/>
                  </a:lnTo>
                  <a:lnTo>
                    <a:pt x="270" y="54"/>
                  </a:lnTo>
                  <a:lnTo>
                    <a:pt x="262" y="57"/>
                  </a:lnTo>
                  <a:lnTo>
                    <a:pt x="252" y="60"/>
                  </a:lnTo>
                  <a:lnTo>
                    <a:pt x="244" y="63"/>
                  </a:lnTo>
                  <a:lnTo>
                    <a:pt x="237" y="68"/>
                  </a:lnTo>
                  <a:lnTo>
                    <a:pt x="227" y="73"/>
                  </a:lnTo>
                  <a:lnTo>
                    <a:pt x="219" y="78"/>
                  </a:lnTo>
                  <a:lnTo>
                    <a:pt x="211" y="82"/>
                  </a:lnTo>
                  <a:lnTo>
                    <a:pt x="207" y="85"/>
                  </a:lnTo>
                  <a:lnTo>
                    <a:pt x="202" y="87"/>
                  </a:lnTo>
                  <a:lnTo>
                    <a:pt x="199" y="90"/>
                  </a:lnTo>
                  <a:lnTo>
                    <a:pt x="194" y="93"/>
                  </a:lnTo>
                  <a:lnTo>
                    <a:pt x="189" y="95"/>
                  </a:lnTo>
                  <a:lnTo>
                    <a:pt x="185" y="98"/>
                  </a:lnTo>
                  <a:lnTo>
                    <a:pt x="181" y="101"/>
                  </a:lnTo>
                  <a:lnTo>
                    <a:pt x="177" y="104"/>
                  </a:lnTo>
                  <a:lnTo>
                    <a:pt x="172" y="108"/>
                  </a:lnTo>
                  <a:lnTo>
                    <a:pt x="169" y="109"/>
                  </a:lnTo>
                  <a:lnTo>
                    <a:pt x="164" y="112"/>
                  </a:lnTo>
                  <a:lnTo>
                    <a:pt x="159" y="115"/>
                  </a:lnTo>
                  <a:lnTo>
                    <a:pt x="155" y="119"/>
                  </a:lnTo>
                  <a:lnTo>
                    <a:pt x="152" y="122"/>
                  </a:lnTo>
                  <a:lnTo>
                    <a:pt x="147" y="125"/>
                  </a:lnTo>
                  <a:lnTo>
                    <a:pt x="142" y="128"/>
                  </a:lnTo>
                  <a:lnTo>
                    <a:pt x="139" y="131"/>
                  </a:lnTo>
                  <a:lnTo>
                    <a:pt x="134" y="134"/>
                  </a:lnTo>
                  <a:lnTo>
                    <a:pt x="129" y="138"/>
                  </a:lnTo>
                  <a:lnTo>
                    <a:pt x="126" y="141"/>
                  </a:lnTo>
                  <a:lnTo>
                    <a:pt x="109" y="153"/>
                  </a:lnTo>
                  <a:lnTo>
                    <a:pt x="92" y="166"/>
                  </a:lnTo>
                  <a:lnTo>
                    <a:pt x="76" y="179"/>
                  </a:lnTo>
                  <a:lnTo>
                    <a:pt x="60" y="190"/>
                  </a:lnTo>
                  <a:lnTo>
                    <a:pt x="44" y="202"/>
                  </a:lnTo>
                  <a:lnTo>
                    <a:pt x="29" y="213"/>
                  </a:lnTo>
                  <a:lnTo>
                    <a:pt x="25" y="216"/>
                  </a:lnTo>
                  <a:lnTo>
                    <a:pt x="22" y="220"/>
                  </a:lnTo>
                  <a:lnTo>
                    <a:pt x="18" y="223"/>
                  </a:lnTo>
                  <a:lnTo>
                    <a:pt x="14" y="224"/>
                  </a:lnTo>
                  <a:lnTo>
                    <a:pt x="7" y="223"/>
                  </a:lnTo>
                  <a:lnTo>
                    <a:pt x="0" y="218"/>
                  </a:lnTo>
                  <a:lnTo>
                    <a:pt x="14" y="207"/>
                  </a:lnTo>
                  <a:lnTo>
                    <a:pt x="33" y="193"/>
                  </a:lnTo>
                  <a:lnTo>
                    <a:pt x="43" y="185"/>
                  </a:lnTo>
                  <a:lnTo>
                    <a:pt x="54" y="175"/>
                  </a:lnTo>
                  <a:lnTo>
                    <a:pt x="66" y="166"/>
                  </a:lnTo>
                  <a:lnTo>
                    <a:pt x="79" y="156"/>
                  </a:lnTo>
                  <a:lnTo>
                    <a:pt x="85" y="152"/>
                  </a:lnTo>
                  <a:lnTo>
                    <a:pt x="88" y="150"/>
                  </a:lnTo>
                  <a:lnTo>
                    <a:pt x="92" y="147"/>
                  </a:lnTo>
                  <a:lnTo>
                    <a:pt x="96" y="144"/>
                  </a:lnTo>
                  <a:lnTo>
                    <a:pt x="100" y="142"/>
                  </a:lnTo>
                  <a:lnTo>
                    <a:pt x="103" y="139"/>
                  </a:lnTo>
                  <a:lnTo>
                    <a:pt x="106" y="136"/>
                  </a:lnTo>
                  <a:lnTo>
                    <a:pt x="109" y="134"/>
                  </a:lnTo>
                  <a:lnTo>
                    <a:pt x="114" y="131"/>
                  </a:lnTo>
                  <a:lnTo>
                    <a:pt x="117" y="130"/>
                  </a:lnTo>
                  <a:lnTo>
                    <a:pt x="120" y="126"/>
                  </a:lnTo>
                  <a:lnTo>
                    <a:pt x="123" y="123"/>
                  </a:lnTo>
                  <a:lnTo>
                    <a:pt x="128" y="122"/>
                  </a:lnTo>
                  <a:lnTo>
                    <a:pt x="131" y="119"/>
                  </a:lnTo>
                  <a:lnTo>
                    <a:pt x="134" y="115"/>
                  </a:lnTo>
                  <a:lnTo>
                    <a:pt x="139" y="114"/>
                  </a:lnTo>
                  <a:lnTo>
                    <a:pt x="142" y="111"/>
                  </a:lnTo>
                  <a:lnTo>
                    <a:pt x="145" y="108"/>
                  </a:lnTo>
                  <a:lnTo>
                    <a:pt x="150" y="106"/>
                  </a:lnTo>
                  <a:lnTo>
                    <a:pt x="153" y="103"/>
                  </a:lnTo>
                  <a:lnTo>
                    <a:pt x="156" y="100"/>
                  </a:lnTo>
                  <a:lnTo>
                    <a:pt x="161" y="98"/>
                  </a:lnTo>
                  <a:lnTo>
                    <a:pt x="164" y="95"/>
                  </a:lnTo>
                  <a:lnTo>
                    <a:pt x="169" y="93"/>
                  </a:lnTo>
                  <a:lnTo>
                    <a:pt x="172" y="90"/>
                  </a:lnTo>
                  <a:lnTo>
                    <a:pt x="175" y="87"/>
                  </a:lnTo>
                  <a:lnTo>
                    <a:pt x="180" y="85"/>
                  </a:lnTo>
                  <a:lnTo>
                    <a:pt x="183" y="82"/>
                  </a:lnTo>
                  <a:lnTo>
                    <a:pt x="188" y="79"/>
                  </a:lnTo>
                  <a:lnTo>
                    <a:pt x="191" y="78"/>
                  </a:lnTo>
                  <a:lnTo>
                    <a:pt x="196" y="74"/>
                  </a:lnTo>
                  <a:lnTo>
                    <a:pt x="202" y="70"/>
                  </a:lnTo>
                  <a:lnTo>
                    <a:pt x="210" y="65"/>
                  </a:lnTo>
                  <a:lnTo>
                    <a:pt x="218" y="60"/>
                  </a:lnTo>
                  <a:lnTo>
                    <a:pt x="226" y="55"/>
                  </a:lnTo>
                  <a:lnTo>
                    <a:pt x="233" y="51"/>
                  </a:lnTo>
                  <a:lnTo>
                    <a:pt x="240" y="48"/>
                  </a:lnTo>
                  <a:lnTo>
                    <a:pt x="248" y="43"/>
                  </a:lnTo>
                  <a:lnTo>
                    <a:pt x="255" y="38"/>
                  </a:lnTo>
                  <a:lnTo>
                    <a:pt x="262" y="35"/>
                  </a:lnTo>
                  <a:lnTo>
                    <a:pt x="270" y="30"/>
                  </a:lnTo>
                  <a:lnTo>
                    <a:pt x="278" y="27"/>
                  </a:lnTo>
                  <a:lnTo>
                    <a:pt x="284" y="24"/>
                  </a:lnTo>
                  <a:lnTo>
                    <a:pt x="292" y="21"/>
                  </a:lnTo>
                  <a:lnTo>
                    <a:pt x="298" y="18"/>
                  </a:lnTo>
                  <a:lnTo>
                    <a:pt x="304" y="14"/>
                  </a:lnTo>
                  <a:lnTo>
                    <a:pt x="311" y="11"/>
                  </a:lnTo>
                  <a:lnTo>
                    <a:pt x="325" y="8"/>
                  </a:lnTo>
                  <a:lnTo>
                    <a:pt x="336" y="3"/>
                  </a:lnTo>
                  <a:lnTo>
                    <a:pt x="348" y="2"/>
                  </a:lnTo>
                  <a:lnTo>
                    <a:pt x="359" y="0"/>
                  </a:lnTo>
                  <a:lnTo>
                    <a:pt x="378" y="0"/>
                  </a:lnTo>
                  <a:lnTo>
                    <a:pt x="393" y="8"/>
                  </a:lnTo>
                  <a:lnTo>
                    <a:pt x="407" y="19"/>
                  </a:lnTo>
                  <a:lnTo>
                    <a:pt x="416" y="32"/>
                  </a:lnTo>
                  <a:lnTo>
                    <a:pt x="427" y="57"/>
                  </a:lnTo>
                  <a:lnTo>
                    <a:pt x="430" y="85"/>
                  </a:lnTo>
                  <a:lnTo>
                    <a:pt x="426" y="115"/>
                  </a:lnTo>
                  <a:lnTo>
                    <a:pt x="422" y="130"/>
                  </a:lnTo>
                  <a:lnTo>
                    <a:pt x="418" y="145"/>
                  </a:lnTo>
                  <a:lnTo>
                    <a:pt x="413" y="160"/>
                  </a:lnTo>
                  <a:lnTo>
                    <a:pt x="408" y="174"/>
                  </a:lnTo>
                  <a:lnTo>
                    <a:pt x="394" y="227"/>
                  </a:lnTo>
                  <a:lnTo>
                    <a:pt x="396" y="246"/>
                  </a:lnTo>
                  <a:lnTo>
                    <a:pt x="391" y="261"/>
                  </a:lnTo>
                  <a:lnTo>
                    <a:pt x="382" y="270"/>
                  </a:lnTo>
                  <a:lnTo>
                    <a:pt x="375" y="273"/>
                  </a:lnTo>
                  <a:lnTo>
                    <a:pt x="369" y="275"/>
                  </a:lnTo>
                  <a:lnTo>
                    <a:pt x="358" y="275"/>
                  </a:lnTo>
                  <a:lnTo>
                    <a:pt x="345" y="272"/>
                  </a:lnTo>
                  <a:lnTo>
                    <a:pt x="337" y="262"/>
                  </a:lnTo>
                  <a:lnTo>
                    <a:pt x="334" y="248"/>
                  </a:lnTo>
                  <a:lnTo>
                    <a:pt x="334"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1" name="Freeform 96"/>
            <p:cNvSpPr>
              <a:spLocks/>
            </p:cNvSpPr>
            <p:nvPr/>
          </p:nvSpPr>
          <p:spPr bwMode="auto">
            <a:xfrm>
              <a:off x="3764" y="1249"/>
              <a:ext cx="9" cy="17"/>
            </a:xfrm>
            <a:custGeom>
              <a:avLst/>
              <a:gdLst>
                <a:gd name="T0" fmla="*/ 7 w 19"/>
                <a:gd name="T1" fmla="*/ 33 h 33"/>
                <a:gd name="T2" fmla="*/ 0 w 19"/>
                <a:gd name="T3" fmla="*/ 33 h 33"/>
                <a:gd name="T4" fmla="*/ 2 w 19"/>
                <a:gd name="T5" fmla="*/ 20 h 33"/>
                <a:gd name="T6" fmla="*/ 7 w 19"/>
                <a:gd name="T7" fmla="*/ 11 h 33"/>
                <a:gd name="T8" fmla="*/ 13 w 19"/>
                <a:gd name="T9" fmla="*/ 3 h 33"/>
                <a:gd name="T10" fmla="*/ 16 w 19"/>
                <a:gd name="T11" fmla="*/ 1 h 33"/>
                <a:gd name="T12" fmla="*/ 19 w 19"/>
                <a:gd name="T13" fmla="*/ 0 h 33"/>
                <a:gd name="T14" fmla="*/ 7 w 19"/>
                <a:gd name="T15" fmla="*/ 33 h 33"/>
                <a:gd name="T16" fmla="*/ 7 w 19"/>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3">
                  <a:moveTo>
                    <a:pt x="7" y="33"/>
                  </a:moveTo>
                  <a:lnTo>
                    <a:pt x="0" y="33"/>
                  </a:lnTo>
                  <a:lnTo>
                    <a:pt x="2" y="20"/>
                  </a:lnTo>
                  <a:lnTo>
                    <a:pt x="7" y="11"/>
                  </a:lnTo>
                  <a:lnTo>
                    <a:pt x="13" y="3"/>
                  </a:lnTo>
                  <a:lnTo>
                    <a:pt x="16" y="1"/>
                  </a:lnTo>
                  <a:lnTo>
                    <a:pt x="19" y="0"/>
                  </a:lnTo>
                  <a:lnTo>
                    <a:pt x="7" y="33"/>
                  </a:lnTo>
                  <a:lnTo>
                    <a:pt x="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2" name="Freeform 97"/>
            <p:cNvSpPr>
              <a:spLocks/>
            </p:cNvSpPr>
            <p:nvPr/>
          </p:nvSpPr>
          <p:spPr bwMode="auto">
            <a:xfrm>
              <a:off x="4234" y="1211"/>
              <a:ext cx="45" cy="38"/>
            </a:xfrm>
            <a:custGeom>
              <a:avLst/>
              <a:gdLst>
                <a:gd name="T0" fmla="*/ 0 w 90"/>
                <a:gd name="T1" fmla="*/ 76 h 76"/>
                <a:gd name="T2" fmla="*/ 8 w 90"/>
                <a:gd name="T3" fmla="*/ 66 h 76"/>
                <a:gd name="T4" fmla="*/ 19 w 90"/>
                <a:gd name="T5" fmla="*/ 57 h 76"/>
                <a:gd name="T6" fmla="*/ 28 w 90"/>
                <a:gd name="T7" fmla="*/ 46 h 76"/>
                <a:gd name="T8" fmla="*/ 39 w 90"/>
                <a:gd name="T9" fmla="*/ 34 h 76"/>
                <a:gd name="T10" fmla="*/ 50 w 90"/>
                <a:gd name="T11" fmla="*/ 25 h 76"/>
                <a:gd name="T12" fmla="*/ 61 w 90"/>
                <a:gd name="T13" fmla="*/ 16 h 76"/>
                <a:gd name="T14" fmla="*/ 74 w 90"/>
                <a:gd name="T15" fmla="*/ 6 h 76"/>
                <a:gd name="T16" fmla="*/ 79 w 90"/>
                <a:gd name="T17" fmla="*/ 3 h 76"/>
                <a:gd name="T18" fmla="*/ 85 w 90"/>
                <a:gd name="T19" fmla="*/ 0 h 76"/>
                <a:gd name="T20" fmla="*/ 90 w 90"/>
                <a:gd name="T21" fmla="*/ 11 h 76"/>
                <a:gd name="T22" fmla="*/ 87 w 90"/>
                <a:gd name="T23" fmla="*/ 17 h 76"/>
                <a:gd name="T24" fmla="*/ 82 w 90"/>
                <a:gd name="T25" fmla="*/ 23 h 76"/>
                <a:gd name="T26" fmla="*/ 72 w 90"/>
                <a:gd name="T27" fmla="*/ 33 h 76"/>
                <a:gd name="T28" fmla="*/ 60 w 90"/>
                <a:gd name="T29" fmla="*/ 44 h 76"/>
                <a:gd name="T30" fmla="*/ 54 w 90"/>
                <a:gd name="T31" fmla="*/ 47 h 76"/>
                <a:gd name="T32" fmla="*/ 47 w 90"/>
                <a:gd name="T33" fmla="*/ 52 h 76"/>
                <a:gd name="T34" fmla="*/ 39 w 90"/>
                <a:gd name="T35" fmla="*/ 57 h 76"/>
                <a:gd name="T36" fmla="*/ 33 w 90"/>
                <a:gd name="T37" fmla="*/ 60 h 76"/>
                <a:gd name="T38" fmla="*/ 27 w 90"/>
                <a:gd name="T39" fmla="*/ 63 h 76"/>
                <a:gd name="T40" fmla="*/ 20 w 90"/>
                <a:gd name="T41" fmla="*/ 66 h 76"/>
                <a:gd name="T42" fmla="*/ 14 w 90"/>
                <a:gd name="T43" fmla="*/ 69 h 76"/>
                <a:gd name="T44" fmla="*/ 9 w 90"/>
                <a:gd name="T45" fmla="*/ 72 h 76"/>
                <a:gd name="T46" fmla="*/ 0 w 90"/>
                <a:gd name="T47" fmla="*/ 76 h 76"/>
                <a:gd name="T48" fmla="*/ 0 w 90"/>
                <a:gd name="T4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76">
                  <a:moveTo>
                    <a:pt x="0" y="76"/>
                  </a:moveTo>
                  <a:lnTo>
                    <a:pt x="8" y="66"/>
                  </a:lnTo>
                  <a:lnTo>
                    <a:pt x="19" y="57"/>
                  </a:lnTo>
                  <a:lnTo>
                    <a:pt x="28" y="46"/>
                  </a:lnTo>
                  <a:lnTo>
                    <a:pt x="39" y="34"/>
                  </a:lnTo>
                  <a:lnTo>
                    <a:pt x="50" y="25"/>
                  </a:lnTo>
                  <a:lnTo>
                    <a:pt x="61" y="16"/>
                  </a:lnTo>
                  <a:lnTo>
                    <a:pt x="74" y="6"/>
                  </a:lnTo>
                  <a:lnTo>
                    <a:pt x="79" y="3"/>
                  </a:lnTo>
                  <a:lnTo>
                    <a:pt x="85" y="0"/>
                  </a:lnTo>
                  <a:lnTo>
                    <a:pt x="90" y="11"/>
                  </a:lnTo>
                  <a:lnTo>
                    <a:pt x="87" y="17"/>
                  </a:lnTo>
                  <a:lnTo>
                    <a:pt x="82" y="23"/>
                  </a:lnTo>
                  <a:lnTo>
                    <a:pt x="72" y="33"/>
                  </a:lnTo>
                  <a:lnTo>
                    <a:pt x="60" y="44"/>
                  </a:lnTo>
                  <a:lnTo>
                    <a:pt x="54" y="47"/>
                  </a:lnTo>
                  <a:lnTo>
                    <a:pt x="47" y="52"/>
                  </a:lnTo>
                  <a:lnTo>
                    <a:pt x="39" y="57"/>
                  </a:lnTo>
                  <a:lnTo>
                    <a:pt x="33" y="60"/>
                  </a:lnTo>
                  <a:lnTo>
                    <a:pt x="27" y="63"/>
                  </a:lnTo>
                  <a:lnTo>
                    <a:pt x="20" y="66"/>
                  </a:lnTo>
                  <a:lnTo>
                    <a:pt x="14" y="69"/>
                  </a:lnTo>
                  <a:lnTo>
                    <a:pt x="9" y="72"/>
                  </a:lnTo>
                  <a:lnTo>
                    <a:pt x="0" y="76"/>
                  </a:lnTo>
                  <a:lnTo>
                    <a:pt x="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3" name="Freeform 98"/>
            <p:cNvSpPr>
              <a:spLocks/>
            </p:cNvSpPr>
            <p:nvPr/>
          </p:nvSpPr>
          <p:spPr bwMode="auto">
            <a:xfrm>
              <a:off x="3899" y="1095"/>
              <a:ext cx="239" cy="150"/>
            </a:xfrm>
            <a:custGeom>
              <a:avLst/>
              <a:gdLst>
                <a:gd name="T0" fmla="*/ 78 w 478"/>
                <a:gd name="T1" fmla="*/ 237 h 298"/>
                <a:gd name="T2" fmla="*/ 141 w 478"/>
                <a:gd name="T3" fmla="*/ 184 h 298"/>
                <a:gd name="T4" fmla="*/ 196 w 478"/>
                <a:gd name="T5" fmla="*/ 142 h 298"/>
                <a:gd name="T6" fmla="*/ 213 w 478"/>
                <a:gd name="T7" fmla="*/ 129 h 298"/>
                <a:gd name="T8" fmla="*/ 230 w 478"/>
                <a:gd name="T9" fmla="*/ 117 h 298"/>
                <a:gd name="T10" fmla="*/ 246 w 478"/>
                <a:gd name="T11" fmla="*/ 104 h 298"/>
                <a:gd name="T12" fmla="*/ 276 w 478"/>
                <a:gd name="T13" fmla="*/ 82 h 298"/>
                <a:gd name="T14" fmla="*/ 263 w 478"/>
                <a:gd name="T15" fmla="*/ 82 h 298"/>
                <a:gd name="T16" fmla="*/ 241 w 478"/>
                <a:gd name="T17" fmla="*/ 96 h 298"/>
                <a:gd name="T18" fmla="*/ 223 w 478"/>
                <a:gd name="T19" fmla="*/ 109 h 298"/>
                <a:gd name="T20" fmla="*/ 202 w 478"/>
                <a:gd name="T21" fmla="*/ 123 h 298"/>
                <a:gd name="T22" fmla="*/ 180 w 478"/>
                <a:gd name="T23" fmla="*/ 139 h 298"/>
                <a:gd name="T24" fmla="*/ 158 w 478"/>
                <a:gd name="T25" fmla="*/ 154 h 298"/>
                <a:gd name="T26" fmla="*/ 120 w 478"/>
                <a:gd name="T27" fmla="*/ 183 h 298"/>
                <a:gd name="T28" fmla="*/ 81 w 478"/>
                <a:gd name="T29" fmla="*/ 214 h 298"/>
                <a:gd name="T30" fmla="*/ 18 w 478"/>
                <a:gd name="T31" fmla="*/ 265 h 298"/>
                <a:gd name="T32" fmla="*/ 40 w 478"/>
                <a:gd name="T33" fmla="*/ 224 h 298"/>
                <a:gd name="T34" fmla="*/ 85 w 478"/>
                <a:gd name="T35" fmla="*/ 188 h 298"/>
                <a:gd name="T36" fmla="*/ 128 w 478"/>
                <a:gd name="T37" fmla="*/ 153 h 298"/>
                <a:gd name="T38" fmla="*/ 144 w 478"/>
                <a:gd name="T39" fmla="*/ 142 h 298"/>
                <a:gd name="T40" fmla="*/ 158 w 478"/>
                <a:gd name="T41" fmla="*/ 132 h 298"/>
                <a:gd name="T42" fmla="*/ 174 w 478"/>
                <a:gd name="T43" fmla="*/ 121 h 298"/>
                <a:gd name="T44" fmla="*/ 189 w 478"/>
                <a:gd name="T45" fmla="*/ 110 h 298"/>
                <a:gd name="T46" fmla="*/ 205 w 478"/>
                <a:gd name="T47" fmla="*/ 99 h 298"/>
                <a:gd name="T48" fmla="*/ 221 w 478"/>
                <a:gd name="T49" fmla="*/ 90 h 298"/>
                <a:gd name="T50" fmla="*/ 237 w 478"/>
                <a:gd name="T51" fmla="*/ 79 h 298"/>
                <a:gd name="T52" fmla="*/ 265 w 478"/>
                <a:gd name="T53" fmla="*/ 61 h 298"/>
                <a:gd name="T54" fmla="*/ 298 w 478"/>
                <a:gd name="T55" fmla="*/ 44 h 298"/>
                <a:gd name="T56" fmla="*/ 331 w 478"/>
                <a:gd name="T57" fmla="*/ 30 h 298"/>
                <a:gd name="T58" fmla="*/ 363 w 478"/>
                <a:gd name="T59" fmla="*/ 17 h 298"/>
                <a:gd name="T60" fmla="*/ 410 w 478"/>
                <a:gd name="T61" fmla="*/ 3 h 298"/>
                <a:gd name="T62" fmla="*/ 465 w 478"/>
                <a:gd name="T63" fmla="*/ 11 h 298"/>
                <a:gd name="T64" fmla="*/ 471 w 478"/>
                <a:gd name="T65" fmla="*/ 83 h 298"/>
                <a:gd name="T66" fmla="*/ 453 w 478"/>
                <a:gd name="T67" fmla="*/ 129 h 298"/>
                <a:gd name="T68" fmla="*/ 427 w 478"/>
                <a:gd name="T69" fmla="*/ 192 h 298"/>
                <a:gd name="T70" fmla="*/ 404 w 478"/>
                <a:gd name="T71" fmla="*/ 202 h 298"/>
                <a:gd name="T72" fmla="*/ 394 w 478"/>
                <a:gd name="T73" fmla="*/ 167 h 298"/>
                <a:gd name="T74" fmla="*/ 430 w 478"/>
                <a:gd name="T75" fmla="*/ 121 h 298"/>
                <a:gd name="T76" fmla="*/ 430 w 478"/>
                <a:gd name="T77" fmla="*/ 52 h 298"/>
                <a:gd name="T78" fmla="*/ 401 w 478"/>
                <a:gd name="T79" fmla="*/ 44 h 298"/>
                <a:gd name="T80" fmla="*/ 371 w 478"/>
                <a:gd name="T81" fmla="*/ 58 h 298"/>
                <a:gd name="T82" fmla="*/ 350 w 478"/>
                <a:gd name="T83" fmla="*/ 71 h 298"/>
                <a:gd name="T84" fmla="*/ 326 w 478"/>
                <a:gd name="T85" fmla="*/ 85 h 298"/>
                <a:gd name="T86" fmla="*/ 301 w 478"/>
                <a:gd name="T87" fmla="*/ 99 h 298"/>
                <a:gd name="T88" fmla="*/ 276 w 478"/>
                <a:gd name="T89" fmla="*/ 115 h 298"/>
                <a:gd name="T90" fmla="*/ 251 w 478"/>
                <a:gd name="T91" fmla="*/ 132 h 298"/>
                <a:gd name="T92" fmla="*/ 224 w 478"/>
                <a:gd name="T93" fmla="*/ 150 h 298"/>
                <a:gd name="T94" fmla="*/ 199 w 478"/>
                <a:gd name="T95" fmla="*/ 169 h 298"/>
                <a:gd name="T96" fmla="*/ 174 w 478"/>
                <a:gd name="T97" fmla="*/ 188 h 298"/>
                <a:gd name="T98" fmla="*/ 128 w 478"/>
                <a:gd name="T99" fmla="*/ 224 h 298"/>
                <a:gd name="T100" fmla="*/ 89 w 478"/>
                <a:gd name="T101" fmla="*/ 259 h 298"/>
                <a:gd name="T102" fmla="*/ 35 w 478"/>
                <a:gd name="T103" fmla="*/ 27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8" h="298">
                  <a:moveTo>
                    <a:pt x="35" y="278"/>
                  </a:moveTo>
                  <a:lnTo>
                    <a:pt x="49" y="263"/>
                  </a:lnTo>
                  <a:lnTo>
                    <a:pt x="62" y="251"/>
                  </a:lnTo>
                  <a:lnTo>
                    <a:pt x="78" y="237"/>
                  </a:lnTo>
                  <a:lnTo>
                    <a:pt x="93" y="224"/>
                  </a:lnTo>
                  <a:lnTo>
                    <a:pt x="109" y="210"/>
                  </a:lnTo>
                  <a:lnTo>
                    <a:pt x="125" y="197"/>
                  </a:lnTo>
                  <a:lnTo>
                    <a:pt x="141" y="184"/>
                  </a:lnTo>
                  <a:lnTo>
                    <a:pt x="158" y="172"/>
                  </a:lnTo>
                  <a:lnTo>
                    <a:pt x="175" y="158"/>
                  </a:lnTo>
                  <a:lnTo>
                    <a:pt x="191" y="145"/>
                  </a:lnTo>
                  <a:lnTo>
                    <a:pt x="196" y="142"/>
                  </a:lnTo>
                  <a:lnTo>
                    <a:pt x="200" y="139"/>
                  </a:lnTo>
                  <a:lnTo>
                    <a:pt x="205" y="136"/>
                  </a:lnTo>
                  <a:lnTo>
                    <a:pt x="208" y="132"/>
                  </a:lnTo>
                  <a:lnTo>
                    <a:pt x="213" y="129"/>
                  </a:lnTo>
                  <a:lnTo>
                    <a:pt x="218" y="126"/>
                  </a:lnTo>
                  <a:lnTo>
                    <a:pt x="221" y="123"/>
                  </a:lnTo>
                  <a:lnTo>
                    <a:pt x="226" y="120"/>
                  </a:lnTo>
                  <a:lnTo>
                    <a:pt x="230" y="117"/>
                  </a:lnTo>
                  <a:lnTo>
                    <a:pt x="235" y="113"/>
                  </a:lnTo>
                  <a:lnTo>
                    <a:pt x="238" y="110"/>
                  </a:lnTo>
                  <a:lnTo>
                    <a:pt x="243" y="107"/>
                  </a:lnTo>
                  <a:lnTo>
                    <a:pt x="246" y="104"/>
                  </a:lnTo>
                  <a:lnTo>
                    <a:pt x="251" y="101"/>
                  </a:lnTo>
                  <a:lnTo>
                    <a:pt x="256" y="98"/>
                  </a:lnTo>
                  <a:lnTo>
                    <a:pt x="259" y="95"/>
                  </a:lnTo>
                  <a:lnTo>
                    <a:pt x="276" y="82"/>
                  </a:lnTo>
                  <a:lnTo>
                    <a:pt x="292" y="71"/>
                  </a:lnTo>
                  <a:lnTo>
                    <a:pt x="279" y="76"/>
                  </a:lnTo>
                  <a:lnTo>
                    <a:pt x="271" y="79"/>
                  </a:lnTo>
                  <a:lnTo>
                    <a:pt x="263" y="82"/>
                  </a:lnTo>
                  <a:lnTo>
                    <a:pt x="256" y="88"/>
                  </a:lnTo>
                  <a:lnTo>
                    <a:pt x="251" y="90"/>
                  </a:lnTo>
                  <a:lnTo>
                    <a:pt x="246" y="93"/>
                  </a:lnTo>
                  <a:lnTo>
                    <a:pt x="241" y="96"/>
                  </a:lnTo>
                  <a:lnTo>
                    <a:pt x="237" y="99"/>
                  </a:lnTo>
                  <a:lnTo>
                    <a:pt x="232" y="102"/>
                  </a:lnTo>
                  <a:lnTo>
                    <a:pt x="227" y="106"/>
                  </a:lnTo>
                  <a:lnTo>
                    <a:pt x="223" y="109"/>
                  </a:lnTo>
                  <a:lnTo>
                    <a:pt x="218" y="112"/>
                  </a:lnTo>
                  <a:lnTo>
                    <a:pt x="211" y="115"/>
                  </a:lnTo>
                  <a:lnTo>
                    <a:pt x="207" y="118"/>
                  </a:lnTo>
                  <a:lnTo>
                    <a:pt x="202" y="123"/>
                  </a:lnTo>
                  <a:lnTo>
                    <a:pt x="196" y="126"/>
                  </a:lnTo>
                  <a:lnTo>
                    <a:pt x="191" y="131"/>
                  </a:lnTo>
                  <a:lnTo>
                    <a:pt x="185" y="134"/>
                  </a:lnTo>
                  <a:lnTo>
                    <a:pt x="180" y="139"/>
                  </a:lnTo>
                  <a:lnTo>
                    <a:pt x="174" y="142"/>
                  </a:lnTo>
                  <a:lnTo>
                    <a:pt x="169" y="147"/>
                  </a:lnTo>
                  <a:lnTo>
                    <a:pt x="163" y="150"/>
                  </a:lnTo>
                  <a:lnTo>
                    <a:pt x="158" y="154"/>
                  </a:lnTo>
                  <a:lnTo>
                    <a:pt x="152" y="159"/>
                  </a:lnTo>
                  <a:lnTo>
                    <a:pt x="142" y="167"/>
                  </a:lnTo>
                  <a:lnTo>
                    <a:pt x="131" y="175"/>
                  </a:lnTo>
                  <a:lnTo>
                    <a:pt x="120" y="183"/>
                  </a:lnTo>
                  <a:lnTo>
                    <a:pt x="109" y="191"/>
                  </a:lnTo>
                  <a:lnTo>
                    <a:pt x="100" y="199"/>
                  </a:lnTo>
                  <a:lnTo>
                    <a:pt x="90" y="207"/>
                  </a:lnTo>
                  <a:lnTo>
                    <a:pt x="81" y="214"/>
                  </a:lnTo>
                  <a:lnTo>
                    <a:pt x="62" y="229"/>
                  </a:lnTo>
                  <a:lnTo>
                    <a:pt x="48" y="241"/>
                  </a:lnTo>
                  <a:lnTo>
                    <a:pt x="33" y="252"/>
                  </a:lnTo>
                  <a:lnTo>
                    <a:pt x="18" y="265"/>
                  </a:lnTo>
                  <a:lnTo>
                    <a:pt x="0" y="257"/>
                  </a:lnTo>
                  <a:lnTo>
                    <a:pt x="13" y="246"/>
                  </a:lnTo>
                  <a:lnTo>
                    <a:pt x="30" y="232"/>
                  </a:lnTo>
                  <a:lnTo>
                    <a:pt x="40" y="224"/>
                  </a:lnTo>
                  <a:lnTo>
                    <a:pt x="49" y="216"/>
                  </a:lnTo>
                  <a:lnTo>
                    <a:pt x="60" y="207"/>
                  </a:lnTo>
                  <a:lnTo>
                    <a:pt x="73" y="197"/>
                  </a:lnTo>
                  <a:lnTo>
                    <a:pt x="85" y="188"/>
                  </a:lnTo>
                  <a:lnTo>
                    <a:pt x="98" y="177"/>
                  </a:lnTo>
                  <a:lnTo>
                    <a:pt x="111" y="167"/>
                  </a:lnTo>
                  <a:lnTo>
                    <a:pt x="125" y="156"/>
                  </a:lnTo>
                  <a:lnTo>
                    <a:pt x="128" y="153"/>
                  </a:lnTo>
                  <a:lnTo>
                    <a:pt x="133" y="151"/>
                  </a:lnTo>
                  <a:lnTo>
                    <a:pt x="136" y="148"/>
                  </a:lnTo>
                  <a:lnTo>
                    <a:pt x="139" y="145"/>
                  </a:lnTo>
                  <a:lnTo>
                    <a:pt x="144" y="142"/>
                  </a:lnTo>
                  <a:lnTo>
                    <a:pt x="147" y="140"/>
                  </a:lnTo>
                  <a:lnTo>
                    <a:pt x="150" y="137"/>
                  </a:lnTo>
                  <a:lnTo>
                    <a:pt x="155" y="134"/>
                  </a:lnTo>
                  <a:lnTo>
                    <a:pt x="158" y="132"/>
                  </a:lnTo>
                  <a:lnTo>
                    <a:pt x="161" y="129"/>
                  </a:lnTo>
                  <a:lnTo>
                    <a:pt x="166" y="126"/>
                  </a:lnTo>
                  <a:lnTo>
                    <a:pt x="169" y="123"/>
                  </a:lnTo>
                  <a:lnTo>
                    <a:pt x="174" y="121"/>
                  </a:lnTo>
                  <a:lnTo>
                    <a:pt x="177" y="118"/>
                  </a:lnTo>
                  <a:lnTo>
                    <a:pt x="182" y="115"/>
                  </a:lnTo>
                  <a:lnTo>
                    <a:pt x="185" y="113"/>
                  </a:lnTo>
                  <a:lnTo>
                    <a:pt x="189" y="110"/>
                  </a:lnTo>
                  <a:lnTo>
                    <a:pt x="193" y="107"/>
                  </a:lnTo>
                  <a:lnTo>
                    <a:pt x="197" y="106"/>
                  </a:lnTo>
                  <a:lnTo>
                    <a:pt x="200" y="102"/>
                  </a:lnTo>
                  <a:lnTo>
                    <a:pt x="205" y="99"/>
                  </a:lnTo>
                  <a:lnTo>
                    <a:pt x="208" y="98"/>
                  </a:lnTo>
                  <a:lnTo>
                    <a:pt x="213" y="95"/>
                  </a:lnTo>
                  <a:lnTo>
                    <a:pt x="216" y="91"/>
                  </a:lnTo>
                  <a:lnTo>
                    <a:pt x="221" y="90"/>
                  </a:lnTo>
                  <a:lnTo>
                    <a:pt x="224" y="87"/>
                  </a:lnTo>
                  <a:lnTo>
                    <a:pt x="229" y="83"/>
                  </a:lnTo>
                  <a:lnTo>
                    <a:pt x="232" y="82"/>
                  </a:lnTo>
                  <a:lnTo>
                    <a:pt x="237" y="79"/>
                  </a:lnTo>
                  <a:lnTo>
                    <a:pt x="241" y="77"/>
                  </a:lnTo>
                  <a:lnTo>
                    <a:pt x="249" y="72"/>
                  </a:lnTo>
                  <a:lnTo>
                    <a:pt x="257" y="66"/>
                  </a:lnTo>
                  <a:lnTo>
                    <a:pt x="265" y="61"/>
                  </a:lnTo>
                  <a:lnTo>
                    <a:pt x="273" y="58"/>
                  </a:lnTo>
                  <a:lnTo>
                    <a:pt x="282" y="54"/>
                  </a:lnTo>
                  <a:lnTo>
                    <a:pt x="290" y="49"/>
                  </a:lnTo>
                  <a:lnTo>
                    <a:pt x="298" y="44"/>
                  </a:lnTo>
                  <a:lnTo>
                    <a:pt x="306" y="41"/>
                  </a:lnTo>
                  <a:lnTo>
                    <a:pt x="314" y="36"/>
                  </a:lnTo>
                  <a:lnTo>
                    <a:pt x="323" y="33"/>
                  </a:lnTo>
                  <a:lnTo>
                    <a:pt x="331" y="30"/>
                  </a:lnTo>
                  <a:lnTo>
                    <a:pt x="339" y="25"/>
                  </a:lnTo>
                  <a:lnTo>
                    <a:pt x="347" y="22"/>
                  </a:lnTo>
                  <a:lnTo>
                    <a:pt x="355" y="19"/>
                  </a:lnTo>
                  <a:lnTo>
                    <a:pt x="363" y="17"/>
                  </a:lnTo>
                  <a:lnTo>
                    <a:pt x="371" y="14"/>
                  </a:lnTo>
                  <a:lnTo>
                    <a:pt x="378" y="11"/>
                  </a:lnTo>
                  <a:lnTo>
                    <a:pt x="394" y="6"/>
                  </a:lnTo>
                  <a:lnTo>
                    <a:pt x="410" y="3"/>
                  </a:lnTo>
                  <a:lnTo>
                    <a:pt x="424" y="1"/>
                  </a:lnTo>
                  <a:lnTo>
                    <a:pt x="440" y="0"/>
                  </a:lnTo>
                  <a:lnTo>
                    <a:pt x="454" y="5"/>
                  </a:lnTo>
                  <a:lnTo>
                    <a:pt x="465" y="11"/>
                  </a:lnTo>
                  <a:lnTo>
                    <a:pt x="476" y="31"/>
                  </a:lnTo>
                  <a:lnTo>
                    <a:pt x="478" y="57"/>
                  </a:lnTo>
                  <a:lnTo>
                    <a:pt x="475" y="69"/>
                  </a:lnTo>
                  <a:lnTo>
                    <a:pt x="471" y="83"/>
                  </a:lnTo>
                  <a:lnTo>
                    <a:pt x="465" y="99"/>
                  </a:lnTo>
                  <a:lnTo>
                    <a:pt x="459" y="115"/>
                  </a:lnTo>
                  <a:lnTo>
                    <a:pt x="456" y="121"/>
                  </a:lnTo>
                  <a:lnTo>
                    <a:pt x="453" y="129"/>
                  </a:lnTo>
                  <a:lnTo>
                    <a:pt x="446" y="143"/>
                  </a:lnTo>
                  <a:lnTo>
                    <a:pt x="440" y="158"/>
                  </a:lnTo>
                  <a:lnTo>
                    <a:pt x="435" y="170"/>
                  </a:lnTo>
                  <a:lnTo>
                    <a:pt x="427" y="192"/>
                  </a:lnTo>
                  <a:lnTo>
                    <a:pt x="423" y="197"/>
                  </a:lnTo>
                  <a:lnTo>
                    <a:pt x="419" y="199"/>
                  </a:lnTo>
                  <a:lnTo>
                    <a:pt x="410" y="202"/>
                  </a:lnTo>
                  <a:lnTo>
                    <a:pt x="404" y="202"/>
                  </a:lnTo>
                  <a:lnTo>
                    <a:pt x="396" y="199"/>
                  </a:lnTo>
                  <a:lnTo>
                    <a:pt x="386" y="189"/>
                  </a:lnTo>
                  <a:lnTo>
                    <a:pt x="385" y="172"/>
                  </a:lnTo>
                  <a:lnTo>
                    <a:pt x="394" y="167"/>
                  </a:lnTo>
                  <a:lnTo>
                    <a:pt x="402" y="161"/>
                  </a:lnTo>
                  <a:lnTo>
                    <a:pt x="418" y="142"/>
                  </a:lnTo>
                  <a:lnTo>
                    <a:pt x="424" y="132"/>
                  </a:lnTo>
                  <a:lnTo>
                    <a:pt x="430" y="121"/>
                  </a:lnTo>
                  <a:lnTo>
                    <a:pt x="438" y="98"/>
                  </a:lnTo>
                  <a:lnTo>
                    <a:pt x="440" y="76"/>
                  </a:lnTo>
                  <a:lnTo>
                    <a:pt x="435" y="58"/>
                  </a:lnTo>
                  <a:lnTo>
                    <a:pt x="430" y="52"/>
                  </a:lnTo>
                  <a:lnTo>
                    <a:pt x="427" y="49"/>
                  </a:lnTo>
                  <a:lnTo>
                    <a:pt x="423" y="47"/>
                  </a:lnTo>
                  <a:lnTo>
                    <a:pt x="413" y="44"/>
                  </a:lnTo>
                  <a:lnTo>
                    <a:pt x="401" y="44"/>
                  </a:lnTo>
                  <a:lnTo>
                    <a:pt x="391" y="49"/>
                  </a:lnTo>
                  <a:lnTo>
                    <a:pt x="382" y="54"/>
                  </a:lnTo>
                  <a:lnTo>
                    <a:pt x="377" y="57"/>
                  </a:lnTo>
                  <a:lnTo>
                    <a:pt x="371" y="58"/>
                  </a:lnTo>
                  <a:lnTo>
                    <a:pt x="366" y="61"/>
                  </a:lnTo>
                  <a:lnTo>
                    <a:pt x="361" y="65"/>
                  </a:lnTo>
                  <a:lnTo>
                    <a:pt x="355" y="68"/>
                  </a:lnTo>
                  <a:lnTo>
                    <a:pt x="350" y="71"/>
                  </a:lnTo>
                  <a:lnTo>
                    <a:pt x="344" y="74"/>
                  </a:lnTo>
                  <a:lnTo>
                    <a:pt x="338" y="79"/>
                  </a:lnTo>
                  <a:lnTo>
                    <a:pt x="333" y="82"/>
                  </a:lnTo>
                  <a:lnTo>
                    <a:pt x="326" y="85"/>
                  </a:lnTo>
                  <a:lnTo>
                    <a:pt x="320" y="88"/>
                  </a:lnTo>
                  <a:lnTo>
                    <a:pt x="314" y="93"/>
                  </a:lnTo>
                  <a:lnTo>
                    <a:pt x="308" y="96"/>
                  </a:lnTo>
                  <a:lnTo>
                    <a:pt x="301" y="99"/>
                  </a:lnTo>
                  <a:lnTo>
                    <a:pt x="295" y="104"/>
                  </a:lnTo>
                  <a:lnTo>
                    <a:pt x="289" y="107"/>
                  </a:lnTo>
                  <a:lnTo>
                    <a:pt x="282" y="112"/>
                  </a:lnTo>
                  <a:lnTo>
                    <a:pt x="276" y="115"/>
                  </a:lnTo>
                  <a:lnTo>
                    <a:pt x="270" y="120"/>
                  </a:lnTo>
                  <a:lnTo>
                    <a:pt x="263" y="125"/>
                  </a:lnTo>
                  <a:lnTo>
                    <a:pt x="257" y="129"/>
                  </a:lnTo>
                  <a:lnTo>
                    <a:pt x="251" y="132"/>
                  </a:lnTo>
                  <a:lnTo>
                    <a:pt x="245" y="137"/>
                  </a:lnTo>
                  <a:lnTo>
                    <a:pt x="238" y="142"/>
                  </a:lnTo>
                  <a:lnTo>
                    <a:pt x="232" y="147"/>
                  </a:lnTo>
                  <a:lnTo>
                    <a:pt x="224" y="150"/>
                  </a:lnTo>
                  <a:lnTo>
                    <a:pt x="218" y="154"/>
                  </a:lnTo>
                  <a:lnTo>
                    <a:pt x="211" y="159"/>
                  </a:lnTo>
                  <a:lnTo>
                    <a:pt x="205" y="164"/>
                  </a:lnTo>
                  <a:lnTo>
                    <a:pt x="199" y="169"/>
                  </a:lnTo>
                  <a:lnTo>
                    <a:pt x="193" y="173"/>
                  </a:lnTo>
                  <a:lnTo>
                    <a:pt x="186" y="178"/>
                  </a:lnTo>
                  <a:lnTo>
                    <a:pt x="180" y="183"/>
                  </a:lnTo>
                  <a:lnTo>
                    <a:pt x="174" y="188"/>
                  </a:lnTo>
                  <a:lnTo>
                    <a:pt x="163" y="197"/>
                  </a:lnTo>
                  <a:lnTo>
                    <a:pt x="150" y="205"/>
                  </a:lnTo>
                  <a:lnTo>
                    <a:pt x="139" y="214"/>
                  </a:lnTo>
                  <a:lnTo>
                    <a:pt x="128" y="224"/>
                  </a:lnTo>
                  <a:lnTo>
                    <a:pt x="117" y="233"/>
                  </a:lnTo>
                  <a:lnTo>
                    <a:pt x="108" y="241"/>
                  </a:lnTo>
                  <a:lnTo>
                    <a:pt x="98" y="251"/>
                  </a:lnTo>
                  <a:lnTo>
                    <a:pt x="89" y="259"/>
                  </a:lnTo>
                  <a:lnTo>
                    <a:pt x="81" y="268"/>
                  </a:lnTo>
                  <a:lnTo>
                    <a:pt x="65" y="284"/>
                  </a:lnTo>
                  <a:lnTo>
                    <a:pt x="54" y="298"/>
                  </a:lnTo>
                  <a:lnTo>
                    <a:pt x="35" y="278"/>
                  </a:lnTo>
                  <a:lnTo>
                    <a:pt x="35" y="2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4" name="Freeform 99"/>
            <p:cNvSpPr>
              <a:spLocks/>
            </p:cNvSpPr>
            <p:nvPr/>
          </p:nvSpPr>
          <p:spPr bwMode="auto">
            <a:xfrm>
              <a:off x="3777" y="1192"/>
              <a:ext cx="74" cy="45"/>
            </a:xfrm>
            <a:custGeom>
              <a:avLst/>
              <a:gdLst>
                <a:gd name="T0" fmla="*/ 0 w 148"/>
                <a:gd name="T1" fmla="*/ 90 h 90"/>
                <a:gd name="T2" fmla="*/ 3 w 148"/>
                <a:gd name="T3" fmla="*/ 82 h 90"/>
                <a:gd name="T4" fmla="*/ 8 w 148"/>
                <a:gd name="T5" fmla="*/ 74 h 90"/>
                <a:gd name="T6" fmla="*/ 16 w 148"/>
                <a:gd name="T7" fmla="*/ 67 h 90"/>
                <a:gd name="T8" fmla="*/ 24 w 148"/>
                <a:gd name="T9" fmla="*/ 60 h 90"/>
                <a:gd name="T10" fmla="*/ 33 w 148"/>
                <a:gd name="T11" fmla="*/ 52 h 90"/>
                <a:gd name="T12" fmla="*/ 38 w 148"/>
                <a:gd name="T13" fmla="*/ 49 h 90"/>
                <a:gd name="T14" fmla="*/ 43 w 148"/>
                <a:gd name="T15" fmla="*/ 46 h 90"/>
                <a:gd name="T16" fmla="*/ 49 w 148"/>
                <a:gd name="T17" fmla="*/ 43 h 90"/>
                <a:gd name="T18" fmla="*/ 54 w 148"/>
                <a:gd name="T19" fmla="*/ 40 h 90"/>
                <a:gd name="T20" fmla="*/ 60 w 148"/>
                <a:gd name="T21" fmla="*/ 37 h 90"/>
                <a:gd name="T22" fmla="*/ 65 w 148"/>
                <a:gd name="T23" fmla="*/ 33 h 90"/>
                <a:gd name="T24" fmla="*/ 71 w 148"/>
                <a:gd name="T25" fmla="*/ 30 h 90"/>
                <a:gd name="T26" fmla="*/ 76 w 148"/>
                <a:gd name="T27" fmla="*/ 27 h 90"/>
                <a:gd name="T28" fmla="*/ 82 w 148"/>
                <a:gd name="T29" fmla="*/ 26 h 90"/>
                <a:gd name="T30" fmla="*/ 88 w 148"/>
                <a:gd name="T31" fmla="*/ 22 h 90"/>
                <a:gd name="T32" fmla="*/ 93 w 148"/>
                <a:gd name="T33" fmla="*/ 19 h 90"/>
                <a:gd name="T34" fmla="*/ 99 w 148"/>
                <a:gd name="T35" fmla="*/ 18 h 90"/>
                <a:gd name="T36" fmla="*/ 110 w 148"/>
                <a:gd name="T37" fmla="*/ 13 h 90"/>
                <a:gd name="T38" fmla="*/ 120 w 148"/>
                <a:gd name="T39" fmla="*/ 10 h 90"/>
                <a:gd name="T40" fmla="*/ 131 w 148"/>
                <a:gd name="T41" fmla="*/ 5 h 90"/>
                <a:gd name="T42" fmla="*/ 139 w 148"/>
                <a:gd name="T43" fmla="*/ 2 h 90"/>
                <a:gd name="T44" fmla="*/ 147 w 148"/>
                <a:gd name="T45" fmla="*/ 0 h 90"/>
                <a:gd name="T46" fmla="*/ 148 w 148"/>
                <a:gd name="T47" fmla="*/ 3 h 90"/>
                <a:gd name="T48" fmla="*/ 147 w 148"/>
                <a:gd name="T49" fmla="*/ 10 h 90"/>
                <a:gd name="T50" fmla="*/ 142 w 148"/>
                <a:gd name="T51" fmla="*/ 18 h 90"/>
                <a:gd name="T52" fmla="*/ 133 w 148"/>
                <a:gd name="T53" fmla="*/ 21 h 90"/>
                <a:gd name="T54" fmla="*/ 125 w 148"/>
                <a:gd name="T55" fmla="*/ 26 h 90"/>
                <a:gd name="T56" fmla="*/ 115 w 148"/>
                <a:gd name="T57" fmla="*/ 29 h 90"/>
                <a:gd name="T58" fmla="*/ 106 w 148"/>
                <a:gd name="T59" fmla="*/ 33 h 90"/>
                <a:gd name="T60" fmla="*/ 96 w 148"/>
                <a:gd name="T61" fmla="*/ 37 h 90"/>
                <a:gd name="T62" fmla="*/ 87 w 148"/>
                <a:gd name="T63" fmla="*/ 41 h 90"/>
                <a:gd name="T64" fmla="*/ 79 w 148"/>
                <a:gd name="T65" fmla="*/ 46 h 90"/>
                <a:gd name="T66" fmla="*/ 69 w 148"/>
                <a:gd name="T67" fmla="*/ 51 h 90"/>
                <a:gd name="T68" fmla="*/ 60 w 148"/>
                <a:gd name="T69" fmla="*/ 56 h 90"/>
                <a:gd name="T70" fmla="*/ 51 w 148"/>
                <a:gd name="T71" fmla="*/ 60 h 90"/>
                <a:gd name="T72" fmla="*/ 43 w 148"/>
                <a:gd name="T73" fmla="*/ 65 h 90"/>
                <a:gd name="T74" fmla="*/ 33 w 148"/>
                <a:gd name="T75" fmla="*/ 70 h 90"/>
                <a:gd name="T76" fmla="*/ 29 w 148"/>
                <a:gd name="T77" fmla="*/ 73 h 90"/>
                <a:gd name="T78" fmla="*/ 25 w 148"/>
                <a:gd name="T79" fmla="*/ 74 h 90"/>
                <a:gd name="T80" fmla="*/ 21 w 148"/>
                <a:gd name="T81" fmla="*/ 78 h 90"/>
                <a:gd name="T82" fmla="*/ 16 w 148"/>
                <a:gd name="T83" fmla="*/ 79 h 90"/>
                <a:gd name="T84" fmla="*/ 13 w 148"/>
                <a:gd name="T85" fmla="*/ 82 h 90"/>
                <a:gd name="T86" fmla="*/ 8 w 148"/>
                <a:gd name="T87" fmla="*/ 86 h 90"/>
                <a:gd name="T88" fmla="*/ 3 w 148"/>
                <a:gd name="T89" fmla="*/ 87 h 90"/>
                <a:gd name="T90" fmla="*/ 0 w 148"/>
                <a:gd name="T91" fmla="*/ 90 h 90"/>
                <a:gd name="T92" fmla="*/ 0 w 148"/>
                <a:gd name="T93"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90">
                  <a:moveTo>
                    <a:pt x="0" y="90"/>
                  </a:moveTo>
                  <a:lnTo>
                    <a:pt x="3" y="82"/>
                  </a:lnTo>
                  <a:lnTo>
                    <a:pt x="8" y="74"/>
                  </a:lnTo>
                  <a:lnTo>
                    <a:pt x="16" y="67"/>
                  </a:lnTo>
                  <a:lnTo>
                    <a:pt x="24" y="60"/>
                  </a:lnTo>
                  <a:lnTo>
                    <a:pt x="33" y="52"/>
                  </a:lnTo>
                  <a:lnTo>
                    <a:pt x="38" y="49"/>
                  </a:lnTo>
                  <a:lnTo>
                    <a:pt x="43" y="46"/>
                  </a:lnTo>
                  <a:lnTo>
                    <a:pt x="49" y="43"/>
                  </a:lnTo>
                  <a:lnTo>
                    <a:pt x="54" y="40"/>
                  </a:lnTo>
                  <a:lnTo>
                    <a:pt x="60" y="37"/>
                  </a:lnTo>
                  <a:lnTo>
                    <a:pt x="65" y="33"/>
                  </a:lnTo>
                  <a:lnTo>
                    <a:pt x="71" y="30"/>
                  </a:lnTo>
                  <a:lnTo>
                    <a:pt x="76" y="27"/>
                  </a:lnTo>
                  <a:lnTo>
                    <a:pt x="82" y="26"/>
                  </a:lnTo>
                  <a:lnTo>
                    <a:pt x="88" y="22"/>
                  </a:lnTo>
                  <a:lnTo>
                    <a:pt x="93" y="19"/>
                  </a:lnTo>
                  <a:lnTo>
                    <a:pt x="99" y="18"/>
                  </a:lnTo>
                  <a:lnTo>
                    <a:pt x="110" y="13"/>
                  </a:lnTo>
                  <a:lnTo>
                    <a:pt x="120" y="10"/>
                  </a:lnTo>
                  <a:lnTo>
                    <a:pt x="131" y="5"/>
                  </a:lnTo>
                  <a:lnTo>
                    <a:pt x="139" y="2"/>
                  </a:lnTo>
                  <a:lnTo>
                    <a:pt x="147" y="0"/>
                  </a:lnTo>
                  <a:lnTo>
                    <a:pt x="148" y="3"/>
                  </a:lnTo>
                  <a:lnTo>
                    <a:pt x="147" y="10"/>
                  </a:lnTo>
                  <a:lnTo>
                    <a:pt x="142" y="18"/>
                  </a:lnTo>
                  <a:lnTo>
                    <a:pt x="133" y="21"/>
                  </a:lnTo>
                  <a:lnTo>
                    <a:pt x="125" y="26"/>
                  </a:lnTo>
                  <a:lnTo>
                    <a:pt x="115" y="29"/>
                  </a:lnTo>
                  <a:lnTo>
                    <a:pt x="106" y="33"/>
                  </a:lnTo>
                  <a:lnTo>
                    <a:pt x="96" y="37"/>
                  </a:lnTo>
                  <a:lnTo>
                    <a:pt x="87" y="41"/>
                  </a:lnTo>
                  <a:lnTo>
                    <a:pt x="79" y="46"/>
                  </a:lnTo>
                  <a:lnTo>
                    <a:pt x="69" y="51"/>
                  </a:lnTo>
                  <a:lnTo>
                    <a:pt x="60" y="56"/>
                  </a:lnTo>
                  <a:lnTo>
                    <a:pt x="51" y="60"/>
                  </a:lnTo>
                  <a:lnTo>
                    <a:pt x="43" y="65"/>
                  </a:lnTo>
                  <a:lnTo>
                    <a:pt x="33" y="70"/>
                  </a:lnTo>
                  <a:lnTo>
                    <a:pt x="29" y="73"/>
                  </a:lnTo>
                  <a:lnTo>
                    <a:pt x="25" y="74"/>
                  </a:lnTo>
                  <a:lnTo>
                    <a:pt x="21" y="78"/>
                  </a:lnTo>
                  <a:lnTo>
                    <a:pt x="16" y="79"/>
                  </a:lnTo>
                  <a:lnTo>
                    <a:pt x="13" y="82"/>
                  </a:lnTo>
                  <a:lnTo>
                    <a:pt x="8" y="86"/>
                  </a:lnTo>
                  <a:lnTo>
                    <a:pt x="3" y="87"/>
                  </a:lnTo>
                  <a:lnTo>
                    <a:pt x="0" y="90"/>
                  </a:lnTo>
                  <a:lnTo>
                    <a:pt x="0"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5" name="Freeform 100"/>
            <p:cNvSpPr>
              <a:spLocks/>
            </p:cNvSpPr>
            <p:nvPr/>
          </p:nvSpPr>
          <p:spPr bwMode="auto">
            <a:xfrm>
              <a:off x="4047" y="1072"/>
              <a:ext cx="86" cy="35"/>
            </a:xfrm>
            <a:custGeom>
              <a:avLst/>
              <a:gdLst>
                <a:gd name="T0" fmla="*/ 171 w 171"/>
                <a:gd name="T1" fmla="*/ 7 h 71"/>
                <a:gd name="T2" fmla="*/ 165 w 171"/>
                <a:gd name="T3" fmla="*/ 9 h 71"/>
                <a:gd name="T4" fmla="*/ 159 w 171"/>
                <a:gd name="T5" fmla="*/ 14 h 71"/>
                <a:gd name="T6" fmla="*/ 149 w 171"/>
                <a:gd name="T7" fmla="*/ 17 h 71"/>
                <a:gd name="T8" fmla="*/ 137 w 171"/>
                <a:gd name="T9" fmla="*/ 22 h 71"/>
                <a:gd name="T10" fmla="*/ 130 w 171"/>
                <a:gd name="T11" fmla="*/ 25 h 71"/>
                <a:gd name="T12" fmla="*/ 124 w 171"/>
                <a:gd name="T13" fmla="*/ 28 h 71"/>
                <a:gd name="T14" fmla="*/ 116 w 171"/>
                <a:gd name="T15" fmla="*/ 30 h 71"/>
                <a:gd name="T16" fmla="*/ 110 w 171"/>
                <a:gd name="T17" fmla="*/ 33 h 71"/>
                <a:gd name="T18" fmla="*/ 102 w 171"/>
                <a:gd name="T19" fmla="*/ 34 h 71"/>
                <a:gd name="T20" fmla="*/ 94 w 171"/>
                <a:gd name="T21" fmla="*/ 37 h 71"/>
                <a:gd name="T22" fmla="*/ 88 w 171"/>
                <a:gd name="T23" fmla="*/ 41 h 71"/>
                <a:gd name="T24" fmla="*/ 80 w 171"/>
                <a:gd name="T25" fmla="*/ 44 h 71"/>
                <a:gd name="T26" fmla="*/ 72 w 171"/>
                <a:gd name="T27" fmla="*/ 45 h 71"/>
                <a:gd name="T28" fmla="*/ 64 w 171"/>
                <a:gd name="T29" fmla="*/ 48 h 71"/>
                <a:gd name="T30" fmla="*/ 58 w 171"/>
                <a:gd name="T31" fmla="*/ 50 h 71"/>
                <a:gd name="T32" fmla="*/ 50 w 171"/>
                <a:gd name="T33" fmla="*/ 53 h 71"/>
                <a:gd name="T34" fmla="*/ 37 w 171"/>
                <a:gd name="T35" fmla="*/ 58 h 71"/>
                <a:gd name="T36" fmla="*/ 25 w 171"/>
                <a:gd name="T37" fmla="*/ 61 h 71"/>
                <a:gd name="T38" fmla="*/ 15 w 171"/>
                <a:gd name="T39" fmla="*/ 66 h 71"/>
                <a:gd name="T40" fmla="*/ 7 w 171"/>
                <a:gd name="T41" fmla="*/ 67 h 71"/>
                <a:gd name="T42" fmla="*/ 0 w 171"/>
                <a:gd name="T43" fmla="*/ 71 h 71"/>
                <a:gd name="T44" fmla="*/ 4 w 171"/>
                <a:gd name="T45" fmla="*/ 67 h 71"/>
                <a:gd name="T46" fmla="*/ 7 w 171"/>
                <a:gd name="T47" fmla="*/ 64 h 71"/>
                <a:gd name="T48" fmla="*/ 12 w 171"/>
                <a:gd name="T49" fmla="*/ 61 h 71"/>
                <a:gd name="T50" fmla="*/ 17 w 171"/>
                <a:gd name="T51" fmla="*/ 58 h 71"/>
                <a:gd name="T52" fmla="*/ 23 w 171"/>
                <a:gd name="T53" fmla="*/ 55 h 71"/>
                <a:gd name="T54" fmla="*/ 28 w 171"/>
                <a:gd name="T55" fmla="*/ 52 h 71"/>
                <a:gd name="T56" fmla="*/ 34 w 171"/>
                <a:gd name="T57" fmla="*/ 47 h 71"/>
                <a:gd name="T58" fmla="*/ 39 w 171"/>
                <a:gd name="T59" fmla="*/ 44 h 71"/>
                <a:gd name="T60" fmla="*/ 45 w 171"/>
                <a:gd name="T61" fmla="*/ 41 h 71"/>
                <a:gd name="T62" fmla="*/ 52 w 171"/>
                <a:gd name="T63" fmla="*/ 37 h 71"/>
                <a:gd name="T64" fmla="*/ 58 w 171"/>
                <a:gd name="T65" fmla="*/ 33 h 71"/>
                <a:gd name="T66" fmla="*/ 64 w 171"/>
                <a:gd name="T67" fmla="*/ 30 h 71"/>
                <a:gd name="T68" fmla="*/ 70 w 171"/>
                <a:gd name="T69" fmla="*/ 26 h 71"/>
                <a:gd name="T70" fmla="*/ 77 w 171"/>
                <a:gd name="T71" fmla="*/ 23 h 71"/>
                <a:gd name="T72" fmla="*/ 83 w 171"/>
                <a:gd name="T73" fmla="*/ 20 h 71"/>
                <a:gd name="T74" fmla="*/ 89 w 171"/>
                <a:gd name="T75" fmla="*/ 17 h 71"/>
                <a:gd name="T76" fmla="*/ 96 w 171"/>
                <a:gd name="T77" fmla="*/ 14 h 71"/>
                <a:gd name="T78" fmla="*/ 102 w 171"/>
                <a:gd name="T79" fmla="*/ 11 h 71"/>
                <a:gd name="T80" fmla="*/ 108 w 171"/>
                <a:gd name="T81" fmla="*/ 9 h 71"/>
                <a:gd name="T82" fmla="*/ 115 w 171"/>
                <a:gd name="T83" fmla="*/ 6 h 71"/>
                <a:gd name="T84" fmla="*/ 126 w 171"/>
                <a:gd name="T85" fmla="*/ 3 h 71"/>
                <a:gd name="T86" fmla="*/ 137 w 171"/>
                <a:gd name="T87" fmla="*/ 1 h 71"/>
                <a:gd name="T88" fmla="*/ 156 w 171"/>
                <a:gd name="T89" fmla="*/ 0 h 71"/>
                <a:gd name="T90" fmla="*/ 163 w 171"/>
                <a:gd name="T91" fmla="*/ 3 h 71"/>
                <a:gd name="T92" fmla="*/ 171 w 171"/>
                <a:gd name="T93" fmla="*/ 7 h 71"/>
                <a:gd name="T94" fmla="*/ 171 w 171"/>
                <a:gd name="T95"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1" h="71">
                  <a:moveTo>
                    <a:pt x="171" y="7"/>
                  </a:moveTo>
                  <a:lnTo>
                    <a:pt x="165" y="9"/>
                  </a:lnTo>
                  <a:lnTo>
                    <a:pt x="159" y="14"/>
                  </a:lnTo>
                  <a:lnTo>
                    <a:pt x="149" y="17"/>
                  </a:lnTo>
                  <a:lnTo>
                    <a:pt x="137" y="22"/>
                  </a:lnTo>
                  <a:lnTo>
                    <a:pt x="130" y="25"/>
                  </a:lnTo>
                  <a:lnTo>
                    <a:pt x="124" y="28"/>
                  </a:lnTo>
                  <a:lnTo>
                    <a:pt x="116" y="30"/>
                  </a:lnTo>
                  <a:lnTo>
                    <a:pt x="110" y="33"/>
                  </a:lnTo>
                  <a:lnTo>
                    <a:pt x="102" y="34"/>
                  </a:lnTo>
                  <a:lnTo>
                    <a:pt x="94" y="37"/>
                  </a:lnTo>
                  <a:lnTo>
                    <a:pt x="88" y="41"/>
                  </a:lnTo>
                  <a:lnTo>
                    <a:pt x="80" y="44"/>
                  </a:lnTo>
                  <a:lnTo>
                    <a:pt x="72" y="45"/>
                  </a:lnTo>
                  <a:lnTo>
                    <a:pt x="64" y="48"/>
                  </a:lnTo>
                  <a:lnTo>
                    <a:pt x="58" y="50"/>
                  </a:lnTo>
                  <a:lnTo>
                    <a:pt x="50" y="53"/>
                  </a:lnTo>
                  <a:lnTo>
                    <a:pt x="37" y="58"/>
                  </a:lnTo>
                  <a:lnTo>
                    <a:pt x="25" y="61"/>
                  </a:lnTo>
                  <a:lnTo>
                    <a:pt x="15" y="66"/>
                  </a:lnTo>
                  <a:lnTo>
                    <a:pt x="7" y="67"/>
                  </a:lnTo>
                  <a:lnTo>
                    <a:pt x="0" y="71"/>
                  </a:lnTo>
                  <a:lnTo>
                    <a:pt x="4" y="67"/>
                  </a:lnTo>
                  <a:lnTo>
                    <a:pt x="7" y="64"/>
                  </a:lnTo>
                  <a:lnTo>
                    <a:pt x="12" y="61"/>
                  </a:lnTo>
                  <a:lnTo>
                    <a:pt x="17" y="58"/>
                  </a:lnTo>
                  <a:lnTo>
                    <a:pt x="23" y="55"/>
                  </a:lnTo>
                  <a:lnTo>
                    <a:pt x="28" y="52"/>
                  </a:lnTo>
                  <a:lnTo>
                    <a:pt x="34" y="47"/>
                  </a:lnTo>
                  <a:lnTo>
                    <a:pt x="39" y="44"/>
                  </a:lnTo>
                  <a:lnTo>
                    <a:pt x="45" y="41"/>
                  </a:lnTo>
                  <a:lnTo>
                    <a:pt x="52" y="37"/>
                  </a:lnTo>
                  <a:lnTo>
                    <a:pt x="58" y="33"/>
                  </a:lnTo>
                  <a:lnTo>
                    <a:pt x="64" y="30"/>
                  </a:lnTo>
                  <a:lnTo>
                    <a:pt x="70" y="26"/>
                  </a:lnTo>
                  <a:lnTo>
                    <a:pt x="77" y="23"/>
                  </a:lnTo>
                  <a:lnTo>
                    <a:pt x="83" y="20"/>
                  </a:lnTo>
                  <a:lnTo>
                    <a:pt x="89" y="17"/>
                  </a:lnTo>
                  <a:lnTo>
                    <a:pt x="96" y="14"/>
                  </a:lnTo>
                  <a:lnTo>
                    <a:pt x="102" y="11"/>
                  </a:lnTo>
                  <a:lnTo>
                    <a:pt x="108" y="9"/>
                  </a:lnTo>
                  <a:lnTo>
                    <a:pt x="115" y="6"/>
                  </a:lnTo>
                  <a:lnTo>
                    <a:pt x="126" y="3"/>
                  </a:lnTo>
                  <a:lnTo>
                    <a:pt x="137" y="1"/>
                  </a:lnTo>
                  <a:lnTo>
                    <a:pt x="156" y="0"/>
                  </a:lnTo>
                  <a:lnTo>
                    <a:pt x="163" y="3"/>
                  </a:lnTo>
                  <a:lnTo>
                    <a:pt x="171" y="7"/>
                  </a:lnTo>
                  <a:lnTo>
                    <a:pt x="171"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6" name="Freeform 101"/>
            <p:cNvSpPr>
              <a:spLocks/>
            </p:cNvSpPr>
            <p:nvPr/>
          </p:nvSpPr>
          <p:spPr bwMode="auto">
            <a:xfrm>
              <a:off x="4124" y="1080"/>
              <a:ext cx="20" cy="13"/>
            </a:xfrm>
            <a:custGeom>
              <a:avLst/>
              <a:gdLst>
                <a:gd name="T0" fmla="*/ 0 w 39"/>
                <a:gd name="T1" fmla="*/ 9 h 25"/>
                <a:gd name="T2" fmla="*/ 25 w 39"/>
                <a:gd name="T3" fmla="*/ 0 h 25"/>
                <a:gd name="T4" fmla="*/ 30 w 39"/>
                <a:gd name="T5" fmla="*/ 6 h 25"/>
                <a:gd name="T6" fmla="*/ 35 w 39"/>
                <a:gd name="T7" fmla="*/ 11 h 25"/>
                <a:gd name="T8" fmla="*/ 39 w 39"/>
                <a:gd name="T9" fmla="*/ 25 h 25"/>
                <a:gd name="T10" fmla="*/ 0 w 39"/>
                <a:gd name="T11" fmla="*/ 9 h 25"/>
                <a:gd name="T12" fmla="*/ 0 w 39"/>
                <a:gd name="T13" fmla="*/ 9 h 25"/>
              </a:gdLst>
              <a:ahLst/>
              <a:cxnLst>
                <a:cxn ang="0">
                  <a:pos x="T0" y="T1"/>
                </a:cxn>
                <a:cxn ang="0">
                  <a:pos x="T2" y="T3"/>
                </a:cxn>
                <a:cxn ang="0">
                  <a:pos x="T4" y="T5"/>
                </a:cxn>
                <a:cxn ang="0">
                  <a:pos x="T6" y="T7"/>
                </a:cxn>
                <a:cxn ang="0">
                  <a:pos x="T8" y="T9"/>
                </a:cxn>
                <a:cxn ang="0">
                  <a:pos x="T10" y="T11"/>
                </a:cxn>
                <a:cxn ang="0">
                  <a:pos x="T12" y="T13"/>
                </a:cxn>
              </a:cxnLst>
              <a:rect l="0" t="0" r="r" b="b"/>
              <a:pathLst>
                <a:path w="39" h="25">
                  <a:moveTo>
                    <a:pt x="0" y="9"/>
                  </a:moveTo>
                  <a:lnTo>
                    <a:pt x="25" y="0"/>
                  </a:lnTo>
                  <a:lnTo>
                    <a:pt x="30" y="6"/>
                  </a:lnTo>
                  <a:lnTo>
                    <a:pt x="35" y="11"/>
                  </a:lnTo>
                  <a:lnTo>
                    <a:pt x="39" y="25"/>
                  </a:lnTo>
                  <a:lnTo>
                    <a:pt x="0" y="9"/>
                  </a:ln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7" name="Freeform 102"/>
            <p:cNvSpPr>
              <a:spLocks/>
            </p:cNvSpPr>
            <p:nvPr/>
          </p:nvSpPr>
          <p:spPr bwMode="auto">
            <a:xfrm>
              <a:off x="4053" y="1257"/>
              <a:ext cx="92" cy="103"/>
            </a:xfrm>
            <a:custGeom>
              <a:avLst/>
              <a:gdLst>
                <a:gd name="T0" fmla="*/ 97 w 184"/>
                <a:gd name="T1" fmla="*/ 5 h 205"/>
                <a:gd name="T2" fmla="*/ 50 w 184"/>
                <a:gd name="T3" fmla="*/ 35 h 205"/>
                <a:gd name="T4" fmla="*/ 18 w 184"/>
                <a:gd name="T5" fmla="*/ 84 h 205"/>
                <a:gd name="T6" fmla="*/ 0 w 184"/>
                <a:gd name="T7" fmla="*/ 138 h 205"/>
                <a:gd name="T8" fmla="*/ 0 w 184"/>
                <a:gd name="T9" fmla="*/ 186 h 205"/>
                <a:gd name="T10" fmla="*/ 3 w 184"/>
                <a:gd name="T11" fmla="*/ 205 h 205"/>
                <a:gd name="T12" fmla="*/ 6 w 184"/>
                <a:gd name="T13" fmla="*/ 174 h 205"/>
                <a:gd name="T14" fmla="*/ 17 w 184"/>
                <a:gd name="T15" fmla="*/ 180 h 205"/>
                <a:gd name="T16" fmla="*/ 14 w 184"/>
                <a:gd name="T17" fmla="*/ 145 h 205"/>
                <a:gd name="T18" fmla="*/ 20 w 184"/>
                <a:gd name="T19" fmla="*/ 160 h 205"/>
                <a:gd name="T20" fmla="*/ 18 w 184"/>
                <a:gd name="T21" fmla="*/ 123 h 205"/>
                <a:gd name="T22" fmla="*/ 39 w 184"/>
                <a:gd name="T23" fmla="*/ 131 h 205"/>
                <a:gd name="T24" fmla="*/ 33 w 184"/>
                <a:gd name="T25" fmla="*/ 85 h 205"/>
                <a:gd name="T26" fmla="*/ 66 w 184"/>
                <a:gd name="T27" fmla="*/ 103 h 205"/>
                <a:gd name="T28" fmla="*/ 66 w 184"/>
                <a:gd name="T29" fmla="*/ 55 h 205"/>
                <a:gd name="T30" fmla="*/ 99 w 184"/>
                <a:gd name="T31" fmla="*/ 85 h 205"/>
                <a:gd name="T32" fmla="*/ 96 w 184"/>
                <a:gd name="T33" fmla="*/ 33 h 205"/>
                <a:gd name="T34" fmla="*/ 127 w 184"/>
                <a:gd name="T35" fmla="*/ 62 h 205"/>
                <a:gd name="T36" fmla="*/ 121 w 184"/>
                <a:gd name="T37" fmla="*/ 18 h 205"/>
                <a:gd name="T38" fmla="*/ 157 w 184"/>
                <a:gd name="T39" fmla="*/ 51 h 205"/>
                <a:gd name="T40" fmla="*/ 159 w 184"/>
                <a:gd name="T41" fmla="*/ 27 h 205"/>
                <a:gd name="T42" fmla="*/ 184 w 184"/>
                <a:gd name="T43" fmla="*/ 44 h 205"/>
                <a:gd name="T44" fmla="*/ 159 w 184"/>
                <a:gd name="T45" fmla="*/ 11 h 205"/>
                <a:gd name="T46" fmla="*/ 127 w 184"/>
                <a:gd name="T47" fmla="*/ 0 h 205"/>
                <a:gd name="T48" fmla="*/ 97 w 184"/>
                <a:gd name="T49" fmla="*/ 5 h 205"/>
                <a:gd name="T50" fmla="*/ 97 w 184"/>
                <a:gd name="T51" fmla="*/ 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205">
                  <a:moveTo>
                    <a:pt x="97" y="5"/>
                  </a:moveTo>
                  <a:lnTo>
                    <a:pt x="50" y="35"/>
                  </a:lnTo>
                  <a:lnTo>
                    <a:pt x="18" y="84"/>
                  </a:lnTo>
                  <a:lnTo>
                    <a:pt x="0" y="138"/>
                  </a:lnTo>
                  <a:lnTo>
                    <a:pt x="0" y="186"/>
                  </a:lnTo>
                  <a:lnTo>
                    <a:pt x="3" y="205"/>
                  </a:lnTo>
                  <a:lnTo>
                    <a:pt x="6" y="174"/>
                  </a:lnTo>
                  <a:lnTo>
                    <a:pt x="17" y="180"/>
                  </a:lnTo>
                  <a:lnTo>
                    <a:pt x="14" y="145"/>
                  </a:lnTo>
                  <a:lnTo>
                    <a:pt x="20" y="160"/>
                  </a:lnTo>
                  <a:lnTo>
                    <a:pt x="18" y="123"/>
                  </a:lnTo>
                  <a:lnTo>
                    <a:pt x="39" y="131"/>
                  </a:lnTo>
                  <a:lnTo>
                    <a:pt x="33" y="85"/>
                  </a:lnTo>
                  <a:lnTo>
                    <a:pt x="66" y="103"/>
                  </a:lnTo>
                  <a:lnTo>
                    <a:pt x="66" y="55"/>
                  </a:lnTo>
                  <a:lnTo>
                    <a:pt x="99" y="85"/>
                  </a:lnTo>
                  <a:lnTo>
                    <a:pt x="96" y="33"/>
                  </a:lnTo>
                  <a:lnTo>
                    <a:pt x="127" y="62"/>
                  </a:lnTo>
                  <a:lnTo>
                    <a:pt x="121" y="18"/>
                  </a:lnTo>
                  <a:lnTo>
                    <a:pt x="157" y="51"/>
                  </a:lnTo>
                  <a:lnTo>
                    <a:pt x="159" y="27"/>
                  </a:lnTo>
                  <a:lnTo>
                    <a:pt x="184" y="44"/>
                  </a:lnTo>
                  <a:lnTo>
                    <a:pt x="159" y="11"/>
                  </a:lnTo>
                  <a:lnTo>
                    <a:pt x="127" y="0"/>
                  </a:lnTo>
                  <a:lnTo>
                    <a:pt x="97" y="5"/>
                  </a:lnTo>
                  <a:lnTo>
                    <a:pt x="9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 name="Freeform 103"/>
            <p:cNvSpPr>
              <a:spLocks/>
            </p:cNvSpPr>
            <p:nvPr/>
          </p:nvSpPr>
          <p:spPr bwMode="auto">
            <a:xfrm>
              <a:off x="3798" y="1257"/>
              <a:ext cx="104" cy="120"/>
            </a:xfrm>
            <a:custGeom>
              <a:avLst/>
              <a:gdLst>
                <a:gd name="T0" fmla="*/ 9 w 208"/>
                <a:gd name="T1" fmla="*/ 240 h 240"/>
                <a:gd name="T2" fmla="*/ 0 w 208"/>
                <a:gd name="T3" fmla="*/ 190 h 240"/>
                <a:gd name="T4" fmla="*/ 0 w 208"/>
                <a:gd name="T5" fmla="*/ 136 h 240"/>
                <a:gd name="T6" fmla="*/ 14 w 208"/>
                <a:gd name="T7" fmla="*/ 74 h 240"/>
                <a:gd name="T8" fmla="*/ 47 w 208"/>
                <a:gd name="T9" fmla="*/ 32 h 240"/>
                <a:gd name="T10" fmla="*/ 88 w 208"/>
                <a:gd name="T11" fmla="*/ 8 h 240"/>
                <a:gd name="T12" fmla="*/ 130 w 208"/>
                <a:gd name="T13" fmla="*/ 0 h 240"/>
                <a:gd name="T14" fmla="*/ 170 w 208"/>
                <a:gd name="T15" fmla="*/ 10 h 240"/>
                <a:gd name="T16" fmla="*/ 208 w 208"/>
                <a:gd name="T17" fmla="*/ 51 h 240"/>
                <a:gd name="T18" fmla="*/ 151 w 208"/>
                <a:gd name="T19" fmla="*/ 18 h 240"/>
                <a:gd name="T20" fmla="*/ 165 w 208"/>
                <a:gd name="T21" fmla="*/ 60 h 240"/>
                <a:gd name="T22" fmla="*/ 118 w 208"/>
                <a:gd name="T23" fmla="*/ 24 h 240"/>
                <a:gd name="T24" fmla="*/ 126 w 208"/>
                <a:gd name="T25" fmla="*/ 73 h 240"/>
                <a:gd name="T26" fmla="*/ 88 w 208"/>
                <a:gd name="T27" fmla="*/ 59 h 240"/>
                <a:gd name="T28" fmla="*/ 99 w 208"/>
                <a:gd name="T29" fmla="*/ 109 h 240"/>
                <a:gd name="T30" fmla="*/ 63 w 208"/>
                <a:gd name="T31" fmla="*/ 101 h 240"/>
                <a:gd name="T32" fmla="*/ 80 w 208"/>
                <a:gd name="T33" fmla="*/ 138 h 240"/>
                <a:gd name="T34" fmla="*/ 38 w 208"/>
                <a:gd name="T35" fmla="*/ 126 h 240"/>
                <a:gd name="T36" fmla="*/ 52 w 208"/>
                <a:gd name="T37" fmla="*/ 168 h 240"/>
                <a:gd name="T38" fmla="*/ 6 w 208"/>
                <a:gd name="T39" fmla="*/ 158 h 240"/>
                <a:gd name="T40" fmla="*/ 22 w 208"/>
                <a:gd name="T41" fmla="*/ 193 h 240"/>
                <a:gd name="T42" fmla="*/ 12 w 208"/>
                <a:gd name="T43" fmla="*/ 197 h 240"/>
                <a:gd name="T44" fmla="*/ 9 w 208"/>
                <a:gd name="T45" fmla="*/ 240 h 240"/>
                <a:gd name="T46" fmla="*/ 9 w 208"/>
                <a:gd name="T4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8" h="240">
                  <a:moveTo>
                    <a:pt x="9" y="240"/>
                  </a:moveTo>
                  <a:lnTo>
                    <a:pt x="0" y="190"/>
                  </a:lnTo>
                  <a:lnTo>
                    <a:pt x="0" y="136"/>
                  </a:lnTo>
                  <a:lnTo>
                    <a:pt x="14" y="74"/>
                  </a:lnTo>
                  <a:lnTo>
                    <a:pt x="47" y="32"/>
                  </a:lnTo>
                  <a:lnTo>
                    <a:pt x="88" y="8"/>
                  </a:lnTo>
                  <a:lnTo>
                    <a:pt x="130" y="0"/>
                  </a:lnTo>
                  <a:lnTo>
                    <a:pt x="170" y="10"/>
                  </a:lnTo>
                  <a:lnTo>
                    <a:pt x="208" y="51"/>
                  </a:lnTo>
                  <a:lnTo>
                    <a:pt x="151" y="18"/>
                  </a:lnTo>
                  <a:lnTo>
                    <a:pt x="165" y="60"/>
                  </a:lnTo>
                  <a:lnTo>
                    <a:pt x="118" y="24"/>
                  </a:lnTo>
                  <a:lnTo>
                    <a:pt x="126" y="73"/>
                  </a:lnTo>
                  <a:lnTo>
                    <a:pt x="88" y="59"/>
                  </a:lnTo>
                  <a:lnTo>
                    <a:pt x="99" y="109"/>
                  </a:lnTo>
                  <a:lnTo>
                    <a:pt x="63" y="101"/>
                  </a:lnTo>
                  <a:lnTo>
                    <a:pt x="80" y="138"/>
                  </a:lnTo>
                  <a:lnTo>
                    <a:pt x="38" y="126"/>
                  </a:lnTo>
                  <a:lnTo>
                    <a:pt x="52" y="168"/>
                  </a:lnTo>
                  <a:lnTo>
                    <a:pt x="6" y="158"/>
                  </a:lnTo>
                  <a:lnTo>
                    <a:pt x="22" y="193"/>
                  </a:lnTo>
                  <a:lnTo>
                    <a:pt x="12" y="197"/>
                  </a:lnTo>
                  <a:lnTo>
                    <a:pt x="9" y="240"/>
                  </a:lnTo>
                  <a:lnTo>
                    <a:pt x="9" y="2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9" name="Freeform 104"/>
            <p:cNvSpPr>
              <a:spLocks/>
            </p:cNvSpPr>
            <p:nvPr/>
          </p:nvSpPr>
          <p:spPr bwMode="auto">
            <a:xfrm>
              <a:off x="3774" y="1229"/>
              <a:ext cx="152" cy="115"/>
            </a:xfrm>
            <a:custGeom>
              <a:avLst/>
              <a:gdLst>
                <a:gd name="T0" fmla="*/ 115 w 304"/>
                <a:gd name="T1" fmla="*/ 18 h 231"/>
                <a:gd name="T2" fmla="*/ 162 w 304"/>
                <a:gd name="T3" fmla="*/ 0 h 231"/>
                <a:gd name="T4" fmla="*/ 213 w 304"/>
                <a:gd name="T5" fmla="*/ 0 h 231"/>
                <a:gd name="T6" fmla="*/ 250 w 304"/>
                <a:gd name="T7" fmla="*/ 15 h 231"/>
                <a:gd name="T8" fmla="*/ 280 w 304"/>
                <a:gd name="T9" fmla="*/ 40 h 231"/>
                <a:gd name="T10" fmla="*/ 298 w 304"/>
                <a:gd name="T11" fmla="*/ 76 h 231"/>
                <a:gd name="T12" fmla="*/ 304 w 304"/>
                <a:gd name="T13" fmla="*/ 122 h 231"/>
                <a:gd name="T14" fmla="*/ 272 w 304"/>
                <a:gd name="T15" fmla="*/ 65 h 231"/>
                <a:gd name="T16" fmla="*/ 238 w 304"/>
                <a:gd name="T17" fmla="*/ 30 h 231"/>
                <a:gd name="T18" fmla="*/ 172 w 304"/>
                <a:gd name="T19" fmla="*/ 19 h 231"/>
                <a:gd name="T20" fmla="*/ 121 w 304"/>
                <a:gd name="T21" fmla="*/ 29 h 231"/>
                <a:gd name="T22" fmla="*/ 72 w 304"/>
                <a:gd name="T23" fmla="*/ 62 h 231"/>
                <a:gd name="T24" fmla="*/ 50 w 304"/>
                <a:gd name="T25" fmla="*/ 89 h 231"/>
                <a:gd name="T26" fmla="*/ 17 w 304"/>
                <a:gd name="T27" fmla="*/ 147 h 231"/>
                <a:gd name="T28" fmla="*/ 8 w 304"/>
                <a:gd name="T29" fmla="*/ 198 h 231"/>
                <a:gd name="T30" fmla="*/ 5 w 304"/>
                <a:gd name="T31" fmla="*/ 231 h 231"/>
                <a:gd name="T32" fmla="*/ 0 w 304"/>
                <a:gd name="T33" fmla="*/ 188 h 231"/>
                <a:gd name="T34" fmla="*/ 20 w 304"/>
                <a:gd name="T35" fmla="*/ 112 h 231"/>
                <a:gd name="T36" fmla="*/ 53 w 304"/>
                <a:gd name="T37" fmla="*/ 68 h 231"/>
                <a:gd name="T38" fmla="*/ 91 w 304"/>
                <a:gd name="T39" fmla="*/ 32 h 231"/>
                <a:gd name="T40" fmla="*/ 115 w 304"/>
                <a:gd name="T41" fmla="*/ 18 h 231"/>
                <a:gd name="T42" fmla="*/ 115 w 304"/>
                <a:gd name="T43" fmla="*/ 18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231">
                  <a:moveTo>
                    <a:pt x="115" y="18"/>
                  </a:moveTo>
                  <a:lnTo>
                    <a:pt x="162" y="0"/>
                  </a:lnTo>
                  <a:lnTo>
                    <a:pt x="213" y="0"/>
                  </a:lnTo>
                  <a:lnTo>
                    <a:pt x="250" y="15"/>
                  </a:lnTo>
                  <a:lnTo>
                    <a:pt x="280" y="40"/>
                  </a:lnTo>
                  <a:lnTo>
                    <a:pt x="298" y="76"/>
                  </a:lnTo>
                  <a:lnTo>
                    <a:pt x="304" y="122"/>
                  </a:lnTo>
                  <a:lnTo>
                    <a:pt x="272" y="65"/>
                  </a:lnTo>
                  <a:lnTo>
                    <a:pt x="238" y="30"/>
                  </a:lnTo>
                  <a:lnTo>
                    <a:pt x="172" y="19"/>
                  </a:lnTo>
                  <a:lnTo>
                    <a:pt x="121" y="29"/>
                  </a:lnTo>
                  <a:lnTo>
                    <a:pt x="72" y="62"/>
                  </a:lnTo>
                  <a:lnTo>
                    <a:pt x="50" y="89"/>
                  </a:lnTo>
                  <a:lnTo>
                    <a:pt x="17" y="147"/>
                  </a:lnTo>
                  <a:lnTo>
                    <a:pt x="8" y="198"/>
                  </a:lnTo>
                  <a:lnTo>
                    <a:pt x="5" y="231"/>
                  </a:lnTo>
                  <a:lnTo>
                    <a:pt x="0" y="188"/>
                  </a:lnTo>
                  <a:lnTo>
                    <a:pt x="20" y="112"/>
                  </a:lnTo>
                  <a:lnTo>
                    <a:pt x="53" y="68"/>
                  </a:lnTo>
                  <a:lnTo>
                    <a:pt x="91" y="32"/>
                  </a:lnTo>
                  <a:lnTo>
                    <a:pt x="115" y="18"/>
                  </a:lnTo>
                  <a:lnTo>
                    <a:pt x="115"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0" name="Freeform 105"/>
            <p:cNvSpPr>
              <a:spLocks/>
            </p:cNvSpPr>
            <p:nvPr/>
          </p:nvSpPr>
          <p:spPr bwMode="auto">
            <a:xfrm>
              <a:off x="3975" y="1266"/>
              <a:ext cx="40" cy="21"/>
            </a:xfrm>
            <a:custGeom>
              <a:avLst/>
              <a:gdLst>
                <a:gd name="T0" fmla="*/ 0 w 80"/>
                <a:gd name="T1" fmla="*/ 4 h 42"/>
                <a:gd name="T2" fmla="*/ 17 w 80"/>
                <a:gd name="T3" fmla="*/ 0 h 42"/>
                <a:gd name="T4" fmla="*/ 50 w 80"/>
                <a:gd name="T5" fmla="*/ 8 h 42"/>
                <a:gd name="T6" fmla="*/ 72 w 80"/>
                <a:gd name="T7" fmla="*/ 25 h 42"/>
                <a:gd name="T8" fmla="*/ 80 w 80"/>
                <a:gd name="T9" fmla="*/ 41 h 42"/>
                <a:gd name="T10" fmla="*/ 77 w 80"/>
                <a:gd name="T11" fmla="*/ 42 h 42"/>
                <a:gd name="T12" fmla="*/ 55 w 80"/>
                <a:gd name="T13" fmla="*/ 19 h 42"/>
                <a:gd name="T14" fmla="*/ 30 w 80"/>
                <a:gd name="T15" fmla="*/ 8 h 42"/>
                <a:gd name="T16" fmla="*/ 0 w 80"/>
                <a:gd name="T17" fmla="*/ 4 h 42"/>
                <a:gd name="T18" fmla="*/ 0 w 80"/>
                <a:gd name="T1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2">
                  <a:moveTo>
                    <a:pt x="0" y="4"/>
                  </a:moveTo>
                  <a:lnTo>
                    <a:pt x="17" y="0"/>
                  </a:lnTo>
                  <a:lnTo>
                    <a:pt x="50" y="8"/>
                  </a:lnTo>
                  <a:lnTo>
                    <a:pt x="72" y="25"/>
                  </a:lnTo>
                  <a:lnTo>
                    <a:pt x="80" y="41"/>
                  </a:lnTo>
                  <a:lnTo>
                    <a:pt x="77" y="42"/>
                  </a:lnTo>
                  <a:lnTo>
                    <a:pt x="55" y="19"/>
                  </a:lnTo>
                  <a:lnTo>
                    <a:pt x="30" y="8"/>
                  </a:lnTo>
                  <a:lnTo>
                    <a:pt x="0" y="4"/>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1" name="Freeform 106"/>
            <p:cNvSpPr>
              <a:spLocks/>
            </p:cNvSpPr>
            <p:nvPr/>
          </p:nvSpPr>
          <p:spPr bwMode="auto">
            <a:xfrm>
              <a:off x="3915" y="1159"/>
              <a:ext cx="84" cy="70"/>
            </a:xfrm>
            <a:custGeom>
              <a:avLst/>
              <a:gdLst>
                <a:gd name="T0" fmla="*/ 0 w 168"/>
                <a:gd name="T1" fmla="*/ 131 h 138"/>
                <a:gd name="T2" fmla="*/ 58 w 168"/>
                <a:gd name="T3" fmla="*/ 82 h 138"/>
                <a:gd name="T4" fmla="*/ 110 w 168"/>
                <a:gd name="T5" fmla="*/ 42 h 138"/>
                <a:gd name="T6" fmla="*/ 168 w 168"/>
                <a:gd name="T7" fmla="*/ 0 h 138"/>
                <a:gd name="T8" fmla="*/ 113 w 168"/>
                <a:gd name="T9" fmla="*/ 47 h 138"/>
                <a:gd name="T10" fmla="*/ 38 w 168"/>
                <a:gd name="T11" fmla="*/ 110 h 138"/>
                <a:gd name="T12" fmla="*/ 9 w 168"/>
                <a:gd name="T13" fmla="*/ 138 h 138"/>
                <a:gd name="T14" fmla="*/ 0 w 168"/>
                <a:gd name="T15" fmla="*/ 131 h 138"/>
                <a:gd name="T16" fmla="*/ 0 w 168"/>
                <a:gd name="T17" fmla="*/ 1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138">
                  <a:moveTo>
                    <a:pt x="0" y="131"/>
                  </a:moveTo>
                  <a:lnTo>
                    <a:pt x="58" y="82"/>
                  </a:lnTo>
                  <a:lnTo>
                    <a:pt x="110" y="42"/>
                  </a:lnTo>
                  <a:lnTo>
                    <a:pt x="168" y="0"/>
                  </a:lnTo>
                  <a:lnTo>
                    <a:pt x="113" y="47"/>
                  </a:lnTo>
                  <a:lnTo>
                    <a:pt x="38" y="110"/>
                  </a:lnTo>
                  <a:lnTo>
                    <a:pt x="9" y="138"/>
                  </a:lnTo>
                  <a:lnTo>
                    <a:pt x="0" y="131"/>
                  </a:lnTo>
                  <a:lnTo>
                    <a:pt x="0" y="1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2" name="Freeform 107"/>
            <p:cNvSpPr>
              <a:spLocks/>
            </p:cNvSpPr>
            <p:nvPr/>
          </p:nvSpPr>
          <p:spPr bwMode="auto">
            <a:xfrm>
              <a:off x="4225" y="1214"/>
              <a:ext cx="110" cy="78"/>
            </a:xfrm>
            <a:custGeom>
              <a:avLst/>
              <a:gdLst>
                <a:gd name="T0" fmla="*/ 0 w 221"/>
                <a:gd name="T1" fmla="*/ 149 h 156"/>
                <a:gd name="T2" fmla="*/ 43 w 221"/>
                <a:gd name="T3" fmla="*/ 118 h 156"/>
                <a:gd name="T4" fmla="*/ 95 w 221"/>
                <a:gd name="T5" fmla="*/ 82 h 156"/>
                <a:gd name="T6" fmla="*/ 140 w 221"/>
                <a:gd name="T7" fmla="*/ 48 h 156"/>
                <a:gd name="T8" fmla="*/ 191 w 221"/>
                <a:gd name="T9" fmla="*/ 15 h 156"/>
                <a:gd name="T10" fmla="*/ 221 w 221"/>
                <a:gd name="T11" fmla="*/ 0 h 156"/>
                <a:gd name="T12" fmla="*/ 123 w 221"/>
                <a:gd name="T13" fmla="*/ 69 h 156"/>
                <a:gd name="T14" fmla="*/ 5 w 221"/>
                <a:gd name="T15" fmla="*/ 156 h 156"/>
                <a:gd name="T16" fmla="*/ 0 w 221"/>
                <a:gd name="T17" fmla="*/ 149 h 156"/>
                <a:gd name="T18" fmla="*/ 0 w 221"/>
                <a:gd name="T19" fmla="*/ 14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 h="156">
                  <a:moveTo>
                    <a:pt x="0" y="149"/>
                  </a:moveTo>
                  <a:lnTo>
                    <a:pt x="43" y="118"/>
                  </a:lnTo>
                  <a:lnTo>
                    <a:pt x="95" y="82"/>
                  </a:lnTo>
                  <a:lnTo>
                    <a:pt x="140" y="48"/>
                  </a:lnTo>
                  <a:lnTo>
                    <a:pt x="191" y="15"/>
                  </a:lnTo>
                  <a:lnTo>
                    <a:pt x="221" y="0"/>
                  </a:lnTo>
                  <a:lnTo>
                    <a:pt x="123" y="69"/>
                  </a:lnTo>
                  <a:lnTo>
                    <a:pt x="5" y="156"/>
                  </a:lnTo>
                  <a:lnTo>
                    <a:pt x="0" y="149"/>
                  </a:lnTo>
                  <a:lnTo>
                    <a:pt x="0" y="1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 name="Freeform 108"/>
            <p:cNvSpPr>
              <a:spLocks/>
            </p:cNvSpPr>
            <p:nvPr/>
          </p:nvSpPr>
          <p:spPr bwMode="auto">
            <a:xfrm>
              <a:off x="4200" y="1300"/>
              <a:ext cx="10" cy="25"/>
            </a:xfrm>
            <a:custGeom>
              <a:avLst/>
              <a:gdLst>
                <a:gd name="T0" fmla="*/ 2 w 21"/>
                <a:gd name="T1" fmla="*/ 0 h 51"/>
                <a:gd name="T2" fmla="*/ 0 w 21"/>
                <a:gd name="T3" fmla="*/ 51 h 51"/>
                <a:gd name="T4" fmla="*/ 19 w 21"/>
                <a:gd name="T5" fmla="*/ 40 h 51"/>
                <a:gd name="T6" fmla="*/ 21 w 21"/>
                <a:gd name="T7" fmla="*/ 16 h 51"/>
                <a:gd name="T8" fmla="*/ 8 w 21"/>
                <a:gd name="T9" fmla="*/ 4 h 51"/>
                <a:gd name="T10" fmla="*/ 2 w 21"/>
                <a:gd name="T11" fmla="*/ 0 h 51"/>
                <a:gd name="T12" fmla="*/ 2 w 21"/>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21" h="51">
                  <a:moveTo>
                    <a:pt x="2" y="0"/>
                  </a:moveTo>
                  <a:lnTo>
                    <a:pt x="0" y="51"/>
                  </a:lnTo>
                  <a:lnTo>
                    <a:pt x="19" y="40"/>
                  </a:lnTo>
                  <a:lnTo>
                    <a:pt x="21" y="16"/>
                  </a:lnTo>
                  <a:lnTo>
                    <a:pt x="8" y="4"/>
                  </a:lnTo>
                  <a:lnTo>
                    <a:pt x="2"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577" y="2210354"/>
            <a:ext cx="8646786" cy="449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 name="Picture 15" descr="C:\Users\blakhani\AppData\Local\Microsoft\Windows\Temporary Internet Files\Content.IE5\JHHYTWJJ\MC90043443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4061" y="2826724"/>
            <a:ext cx="2713653" cy="2373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5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fill="hold"/>
                                        <p:tgtEl>
                                          <p:spTgt spid="154"/>
                                        </p:tgtEl>
                                        <p:attrNameLst>
                                          <p:attrName>ppt_x</p:attrName>
                                        </p:attrNameLst>
                                      </p:cBhvr>
                                      <p:tavLst>
                                        <p:tav tm="0">
                                          <p:val>
                                            <p:strVal val="#ppt_x"/>
                                          </p:val>
                                        </p:tav>
                                        <p:tav tm="100000">
                                          <p:val>
                                            <p:strVal val="#ppt_x"/>
                                          </p:val>
                                        </p:tav>
                                      </p:tavLst>
                                    </p:anim>
                                    <p:anim calcmode="lin" valueType="num">
                                      <p:cBhvr additive="base">
                                        <p:cTn id="8"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154"/>
                                        </p:tgtEl>
                                      </p:cBhvr>
                                    </p:animEffect>
                                    <p:set>
                                      <p:cBhvr>
                                        <p:cTn id="13" dur="1" fill="hold">
                                          <p:stCondLst>
                                            <p:cond delay="499"/>
                                          </p:stCondLst>
                                        </p:cTn>
                                        <p:tgtEl>
                                          <p:spTgt spid="154"/>
                                        </p:tgtEl>
                                        <p:attrNameLst>
                                          <p:attrName>style.visibility</p:attrName>
                                        </p:attrNameLst>
                                      </p:cBhvr>
                                      <p:to>
                                        <p:strVal val="hidden"/>
                                      </p:to>
                                    </p:se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slide(fromTop)">
                                      <p:cBhvr>
                                        <p:cTn id="27" dur="500"/>
                                        <p:tgtEl>
                                          <p:spTgt spid="88"/>
                                        </p:tgtEl>
                                      </p:cBhvr>
                                    </p:animEffect>
                                  </p:childTnLst>
                                </p:cTn>
                              </p:par>
                              <p:par>
                                <p:cTn id="28" presetID="1" presetClass="entr" presetSubtype="0" fill="hold" nodeType="withEffect">
                                  <p:stCondLst>
                                    <p:cond delay="0"/>
                                  </p:stCondLst>
                                  <p:childTnLst>
                                    <p:set>
                                      <p:cBhvr>
                                        <p:cTn id="29" dur="1" fill="hold">
                                          <p:stCondLst>
                                            <p:cond delay="0"/>
                                          </p:stCondLst>
                                        </p:cTn>
                                        <p:tgtEl>
                                          <p:spTgt spid="11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slide(fromTop)">
                                      <p:cBhvr>
                                        <p:cTn id="34" dur="500"/>
                                        <p:tgtEl>
                                          <p:spTgt spid="68"/>
                                        </p:tgtEl>
                                      </p:cBhvr>
                                    </p:animEffect>
                                  </p:childTnLst>
                                </p:cTn>
                              </p:par>
                              <p:par>
                                <p:cTn id="35" presetID="12" presetClass="entr" presetSubtype="8" fill="hold" nodeType="with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slide(fromLeft)">
                                      <p:cBhvr>
                                        <p:cTn id="37" dur="500"/>
                                        <p:tgtEl>
                                          <p:spTgt spid="73"/>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nodeType="click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slide(fromTop)">
                                      <p:cBhvr>
                                        <p:cTn id="42" dur="500"/>
                                        <p:tgtEl>
                                          <p:spTgt spid="96"/>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2" fill="hold" nodeType="click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slide(fromRight)">
                                      <p:cBhvr>
                                        <p:cTn id="47" dur="500"/>
                                        <p:tgtEl>
                                          <p:spTgt spid="7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slide(fromBottom)">
                                      <p:cBhvr>
                                        <p:cTn id="52" dur="500"/>
                                        <p:tgtEl>
                                          <p:spTgt spid="8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1" fill="hold" nodeType="click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slide(fromTop)">
                                      <p:cBhvr>
                                        <p:cTn id="57" dur="500"/>
                                        <p:tgtEl>
                                          <p:spTgt spid="101"/>
                                        </p:tgtEl>
                                      </p:cBhvr>
                                    </p:animEffect>
                                  </p:childTnLst>
                                </p:cTn>
                              </p:par>
                              <p:par>
                                <p:cTn id="58" presetID="12" presetClass="entr" presetSubtype="1" fill="hold" nodeType="withEffect">
                                  <p:stCondLst>
                                    <p:cond delay="0"/>
                                  </p:stCondLst>
                                  <p:childTnLst>
                                    <p:set>
                                      <p:cBhvr>
                                        <p:cTn id="59" dur="1" fill="hold">
                                          <p:stCondLst>
                                            <p:cond delay="0"/>
                                          </p:stCondLst>
                                        </p:cTn>
                                        <p:tgtEl>
                                          <p:spTgt spid="106"/>
                                        </p:tgtEl>
                                        <p:attrNameLst>
                                          <p:attrName>style.visibility</p:attrName>
                                        </p:attrNameLst>
                                      </p:cBhvr>
                                      <p:to>
                                        <p:strVal val="visible"/>
                                      </p:to>
                                    </p:set>
                                    <p:animEffect transition="in" filter="slide(fromTop)">
                                      <p:cBhvr>
                                        <p:cTn id="60" dur="500"/>
                                        <p:tgtEl>
                                          <p:spTgt spid="106"/>
                                        </p:tgtEl>
                                      </p:cBhvr>
                                    </p:animEffect>
                                  </p:childTnLst>
                                </p:cTn>
                              </p:par>
                              <p:par>
                                <p:cTn id="61" presetID="1" presetClass="entr" presetSubtype="0" fill="hold" grpId="0" nodeType="withEffect">
                                  <p:stCondLst>
                                    <p:cond delay="0"/>
                                  </p:stCondLst>
                                  <p:childTnLst>
                                    <p:set>
                                      <p:cBhvr>
                                        <p:cTn id="62"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extBox 167"/>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O T H E R   T E C H O N O L I G E S</a:t>
            </a:r>
            <a:endParaRPr lang="en-US" sz="2400" dirty="0">
              <a:solidFill>
                <a:schemeClr val="accent5"/>
              </a:solidFill>
              <a:latin typeface="Impact" pitchFamily="34" charset="0"/>
            </a:endParaRPr>
          </a:p>
        </p:txBody>
      </p:sp>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pic>
        <p:nvPicPr>
          <p:cNvPr id="26"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289348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500"/>
                                        <p:tgtEl>
                                          <p:spTgt spid="168"/>
                                        </p:tgtEl>
                                        <p:attrNameLst>
                                          <p:attrName>ppt_x</p:attrName>
                                        </p:attrNameLst>
                                      </p:cBhvr>
                                      <p:tavLst>
                                        <p:tav tm="0">
                                          <p:val>
                                            <p:strVal val="ppt_x"/>
                                          </p:val>
                                        </p:tav>
                                        <p:tav tm="100000">
                                          <p:val>
                                            <p:strVal val="ppt_x"/>
                                          </p:val>
                                        </p:tav>
                                      </p:tavLst>
                                    </p:anim>
                                    <p:anim calcmode="lin" valueType="num">
                                      <p:cBhvr additive="base">
                                        <p:cTn id="7" dur="500"/>
                                        <p:tgtEl>
                                          <p:spTgt spid="168"/>
                                        </p:tgtEl>
                                        <p:attrNameLst>
                                          <p:attrName>ppt_y</p:attrName>
                                        </p:attrNameLst>
                                      </p:cBhvr>
                                      <p:tavLst>
                                        <p:tav tm="0">
                                          <p:val>
                                            <p:strVal val="ppt_y"/>
                                          </p:val>
                                        </p:tav>
                                        <p:tav tm="100000">
                                          <p:val>
                                            <p:strVal val="1+ppt_h/2"/>
                                          </p:val>
                                        </p:tav>
                                      </p:tavLst>
                                    </p:anim>
                                    <p:set>
                                      <p:cBhvr>
                                        <p:cTn id="8" dur="1" fill="hold">
                                          <p:stCondLst>
                                            <p:cond delay="499"/>
                                          </p:stCondLst>
                                        </p:cTn>
                                        <p:tgtEl>
                                          <p:spTgt spid="1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a:solidFill>
                  <a:schemeClr val="bg1">
                    <a:lumMod val="50000"/>
                  </a:schemeClr>
                </a:solidFill>
                <a:latin typeface="Impact" pitchFamily="34" charset="0"/>
              </a:rPr>
              <a:t>O T H E R   T E C H O N O L I G E S</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1828800"/>
          </a:xfrm>
        </p:spPr>
        <p:txBody>
          <a:bodyPr>
            <a:noAutofit/>
          </a:bodyPr>
          <a:lstStyle/>
          <a:p>
            <a:r>
              <a:rPr lang="en-IN" sz="1600" dirty="0" smtClean="0"/>
              <a:t>Replication</a:t>
            </a:r>
          </a:p>
          <a:p>
            <a:r>
              <a:rPr lang="en-IN" sz="1600" dirty="0" smtClean="0"/>
              <a:t>Database Snapshots</a:t>
            </a:r>
          </a:p>
          <a:p>
            <a:r>
              <a:rPr lang="en-IN" sz="1600" dirty="0" smtClean="0"/>
              <a:t>Failover Clustering</a:t>
            </a:r>
            <a:endParaRPr lang="en-IN" sz="1600" dirty="0"/>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3564915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Picture 165" descr="\\johnlserver\docs$\Artwork from DVD Website\Shapes\Arrows\Gold Gradient Collection\arrow 0 gold  arrow curved 6.png"/>
          <p:cNvPicPr>
            <a:picLocks noChangeAspect="1" noChangeArrowheads="1"/>
          </p:cNvPicPr>
          <p:nvPr/>
        </p:nvPicPr>
        <p:blipFill>
          <a:blip r:embed="rId2" cstate="print"/>
          <a:srcRect/>
          <a:stretch>
            <a:fillRect/>
          </a:stretch>
        </p:blipFill>
        <p:spPr bwMode="auto">
          <a:xfrm rot="13024887" flipH="1">
            <a:off x="5862173" y="1604449"/>
            <a:ext cx="1574226" cy="1079422"/>
          </a:xfrm>
          <a:prstGeom prst="rect">
            <a:avLst/>
          </a:prstGeom>
          <a:noFill/>
          <a:ln w="9525">
            <a:noFill/>
            <a:miter lim="800000"/>
            <a:headEnd/>
            <a:tailEnd/>
          </a:ln>
        </p:spPr>
      </p:pic>
      <p:sp>
        <p:nvSpPr>
          <p:cNvPr id="168" name="TextBox 167"/>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E X I S T I N G   T O P O L O G Y</a:t>
            </a:r>
            <a:endParaRPr lang="en-US" sz="2400" dirty="0">
              <a:solidFill>
                <a:schemeClr val="accent5"/>
              </a:solidFill>
              <a:latin typeface="Impact" pitchFamily="34" charset="0"/>
            </a:endParaRPr>
          </a:p>
        </p:txBody>
      </p:sp>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grpSp>
        <p:nvGrpSpPr>
          <p:cNvPr id="150" name="Group 149"/>
          <p:cNvGrpSpPr/>
          <p:nvPr/>
        </p:nvGrpSpPr>
        <p:grpSpPr>
          <a:xfrm>
            <a:off x="180109" y="858982"/>
            <a:ext cx="10487891" cy="5846618"/>
            <a:chOff x="471789" y="914400"/>
            <a:chExt cx="5027272" cy="3094691"/>
          </a:xfrm>
        </p:grpSpPr>
        <p:pic>
          <p:nvPicPr>
            <p:cNvPr id="151" name="Picture 150" descr="\\johnlserver\docs$\Artwork from DVD Website\Icons - Illustrations\Maps Globes\USA map states with glow.png"/>
            <p:cNvPicPr>
              <a:picLocks noChangeAspect="1" noChangeArrowheads="1"/>
            </p:cNvPicPr>
            <p:nvPr/>
          </p:nvPicPr>
          <p:blipFill rotWithShape="1">
            <a:blip r:embed="rId4" cstate="print"/>
            <a:srcRect l="50000"/>
            <a:stretch/>
          </p:blipFill>
          <p:spPr bwMode="auto">
            <a:xfrm>
              <a:off x="471789" y="914400"/>
              <a:ext cx="5027272" cy="3094691"/>
            </a:xfrm>
            <a:prstGeom prst="rect">
              <a:avLst/>
            </a:prstGeom>
            <a:noFill/>
            <a:ln w="9525">
              <a:noFill/>
              <a:miter lim="800000"/>
              <a:headEnd/>
              <a:tailEnd/>
            </a:ln>
          </p:spPr>
        </p:pic>
        <p:pic>
          <p:nvPicPr>
            <p:cNvPr id="152" name="Picture 151" descr="\\johnlserver\docs$\Artwork from DVD Website\Icons - Illustrations\_XML ICONS\Servers SQL database computer.png"/>
            <p:cNvPicPr>
              <a:picLocks noChangeAspect="1" noChangeArrowheads="1"/>
            </p:cNvPicPr>
            <p:nvPr/>
          </p:nvPicPr>
          <p:blipFill>
            <a:blip r:embed="rId5" cstate="print"/>
            <a:srcRect/>
            <a:stretch>
              <a:fillRect/>
            </a:stretch>
          </p:blipFill>
          <p:spPr bwMode="auto">
            <a:xfrm>
              <a:off x="1427908" y="1853803"/>
              <a:ext cx="523702" cy="864394"/>
            </a:xfrm>
            <a:prstGeom prst="rect">
              <a:avLst/>
            </a:prstGeom>
            <a:noFill/>
            <a:ln w="9525">
              <a:noFill/>
              <a:miter lim="800000"/>
              <a:headEnd/>
              <a:tailEnd/>
            </a:ln>
          </p:spPr>
        </p:pic>
        <p:pic>
          <p:nvPicPr>
            <p:cNvPr id="153" name="Picture 152" descr="\\johnlserver\docs$\Artwork from DVD Website\Icons - Illustrations\_XML ICONS\Servers SQL database computer.png"/>
            <p:cNvPicPr>
              <a:picLocks noChangeAspect="1" noChangeArrowheads="1"/>
            </p:cNvPicPr>
            <p:nvPr/>
          </p:nvPicPr>
          <p:blipFill>
            <a:blip r:embed="rId5" cstate="print"/>
            <a:srcRect/>
            <a:stretch>
              <a:fillRect/>
            </a:stretch>
          </p:blipFill>
          <p:spPr bwMode="auto">
            <a:xfrm>
              <a:off x="3059083" y="1497693"/>
              <a:ext cx="523702" cy="864394"/>
            </a:xfrm>
            <a:prstGeom prst="rect">
              <a:avLst/>
            </a:prstGeom>
            <a:noFill/>
            <a:ln w="9525">
              <a:noFill/>
              <a:miter lim="800000"/>
              <a:headEnd/>
              <a:tailEnd/>
            </a:ln>
          </p:spPr>
        </p:pic>
        <p:pic>
          <p:nvPicPr>
            <p:cNvPr id="154" name="Picture 153" descr="\\johnlserver\docs$\Artwork from DVD Website\Icons - Illustrations\_XML ICONS\Servers SQL database computer.png"/>
            <p:cNvPicPr>
              <a:picLocks noChangeAspect="1" noChangeArrowheads="1"/>
            </p:cNvPicPr>
            <p:nvPr/>
          </p:nvPicPr>
          <p:blipFill>
            <a:blip r:embed="rId5" cstate="print"/>
            <a:srcRect/>
            <a:stretch>
              <a:fillRect/>
            </a:stretch>
          </p:blipFill>
          <p:spPr bwMode="auto">
            <a:xfrm>
              <a:off x="3582785" y="1700213"/>
              <a:ext cx="523702" cy="864394"/>
            </a:xfrm>
            <a:prstGeom prst="rect">
              <a:avLst/>
            </a:prstGeom>
            <a:noFill/>
            <a:ln w="9525">
              <a:noFill/>
              <a:miter lim="800000"/>
              <a:headEnd/>
              <a:tailEnd/>
            </a:ln>
          </p:spPr>
        </p:pic>
      </p:grpSp>
      <p:sp>
        <p:nvSpPr>
          <p:cNvPr id="155" name="Flowchart: Magnetic Disk 154"/>
          <p:cNvSpPr/>
          <p:nvPr/>
        </p:nvSpPr>
        <p:spPr bwMode="auto">
          <a:xfrm>
            <a:off x="7393990" y="2666712"/>
            <a:ext cx="417314" cy="526355"/>
          </a:xfrm>
          <a:prstGeom prst="flowChartMagneticDisk">
            <a:avLst/>
          </a:prstGeom>
          <a:ln>
            <a:solidFill>
              <a:schemeClr val="bg1"/>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sp>
        <p:nvSpPr>
          <p:cNvPr id="156" name="Flowchart: Magnetic Disk 155"/>
          <p:cNvSpPr/>
          <p:nvPr/>
        </p:nvSpPr>
        <p:spPr bwMode="auto">
          <a:xfrm>
            <a:off x="6847716" y="2666712"/>
            <a:ext cx="417314" cy="526355"/>
          </a:xfrm>
          <a:prstGeom prst="flowChartMagneticDisk">
            <a:avLst/>
          </a:prstGeom>
          <a:ln>
            <a:solidFill>
              <a:schemeClr val="bg1"/>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sp>
        <p:nvSpPr>
          <p:cNvPr id="157" name="Flowchart: Magnetic Disk 156"/>
          <p:cNvSpPr/>
          <p:nvPr/>
        </p:nvSpPr>
        <p:spPr bwMode="auto">
          <a:xfrm>
            <a:off x="5755170" y="2188442"/>
            <a:ext cx="417314" cy="526355"/>
          </a:xfrm>
          <a:prstGeom prst="flowChartMagneticDisk">
            <a:avLst/>
          </a:prstGeom>
          <a:solidFill>
            <a:schemeClr val="accent6">
              <a:lumMod val="40000"/>
              <a:lumOff val="60000"/>
            </a:schemeClr>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sp>
        <p:nvSpPr>
          <p:cNvPr id="158" name="Flowchart: Magnetic Disk 157"/>
          <p:cNvSpPr/>
          <p:nvPr/>
        </p:nvSpPr>
        <p:spPr bwMode="auto">
          <a:xfrm>
            <a:off x="6301443" y="2175362"/>
            <a:ext cx="417314" cy="526355"/>
          </a:xfrm>
          <a:prstGeom prst="flowChartMagneticDisk">
            <a:avLst/>
          </a:prstGeom>
          <a:solidFill>
            <a:schemeClr val="accent6">
              <a:lumMod val="40000"/>
              <a:lumOff val="60000"/>
            </a:schemeClr>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sp>
        <p:nvSpPr>
          <p:cNvPr id="159" name="Flowchart: Magnetic Disk 158"/>
          <p:cNvSpPr/>
          <p:nvPr/>
        </p:nvSpPr>
        <p:spPr bwMode="auto">
          <a:xfrm>
            <a:off x="2352214" y="2786142"/>
            <a:ext cx="417314" cy="526355"/>
          </a:xfrm>
          <a:prstGeom prst="flowChartMagneticDisk">
            <a:avLst/>
          </a:prstGeom>
          <a:solidFill>
            <a:schemeClr val="accent6">
              <a:lumMod val="40000"/>
              <a:lumOff val="60000"/>
            </a:schemeClr>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sp>
        <p:nvSpPr>
          <p:cNvPr id="160" name="Flowchart: Magnetic Disk 159"/>
          <p:cNvSpPr/>
          <p:nvPr/>
        </p:nvSpPr>
        <p:spPr bwMode="auto">
          <a:xfrm>
            <a:off x="2876326" y="2786142"/>
            <a:ext cx="417314" cy="526355"/>
          </a:xfrm>
          <a:prstGeom prst="flowChartMagneticDisk">
            <a:avLst/>
          </a:prstGeom>
          <a:solidFill>
            <a:schemeClr val="accent6">
              <a:lumMod val="40000"/>
              <a:lumOff val="60000"/>
            </a:schemeClr>
          </a:solidFill>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pic>
        <p:nvPicPr>
          <p:cNvPr id="161" name="Picture 3" descr="C:\DVD_ART36\Artwork_Imagery\Icons - Illustrations\_ XML ICONS\Folder fil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60743" y="4631459"/>
            <a:ext cx="1099819" cy="1472014"/>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5" descr="C:\DVD_ART36\Artwork_Imagery\Icons - Illustrations\_ WINDOWS SERVER ICONS\Media\Media Tape casett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9418" y="3207289"/>
            <a:ext cx="604837" cy="423862"/>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5" descr="C:\DVD_ART36\Artwork_Imagery\Icons - Illustrations\_ WINDOWS SERVER ICONS\Media\Media Tape casett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8758" y="3178804"/>
            <a:ext cx="604837" cy="423862"/>
          </a:xfrm>
          <a:prstGeom prst="rect">
            <a:avLst/>
          </a:prstGeom>
          <a:noFill/>
          <a:extLst>
            <a:ext uri="{909E8E84-426E-40DD-AFC4-6F175D3DCCD1}">
              <a14:hiddenFill xmlns:a14="http://schemas.microsoft.com/office/drawing/2010/main">
                <a:solidFill>
                  <a:srgbClr val="FFFFFF"/>
                </a:solidFill>
              </a14:hiddenFill>
            </a:ext>
          </a:extLst>
        </p:spPr>
      </p:pic>
      <p:sp>
        <p:nvSpPr>
          <p:cNvPr id="164" name="TextBox 163"/>
          <p:cNvSpPr txBox="1"/>
          <p:nvPr/>
        </p:nvSpPr>
        <p:spPr>
          <a:xfrm>
            <a:off x="5523422" y="4631459"/>
            <a:ext cx="1800173" cy="369332"/>
          </a:xfrm>
          <a:prstGeom prst="rect">
            <a:avLst/>
          </a:prstGeom>
          <a:noFill/>
        </p:spPr>
        <p:txBody>
          <a:bodyPr wrap="none" lIns="0" tIns="0" rIns="0" bIns="0" rtlCol="0">
            <a:spAutoFit/>
          </a:bodyPr>
          <a:lstStyle/>
          <a:p>
            <a:r>
              <a:rPr lang="en-US" sz="2400" dirty="0" smtClean="0">
                <a:solidFill>
                  <a:srgbClr val="000000"/>
                </a:solidFill>
              </a:rPr>
              <a:t>Log Shipping</a:t>
            </a:r>
          </a:p>
        </p:txBody>
      </p:sp>
      <p:pic>
        <p:nvPicPr>
          <p:cNvPr id="165" name="Picture 164" descr="\\johnlserver\docs$\Artwork from DVD Website\Shapes\Arrows\Gold Gradient Collection\arrow 0 gold  arrow curved 6.png"/>
          <p:cNvPicPr>
            <a:picLocks noChangeAspect="1" noChangeArrowheads="1"/>
          </p:cNvPicPr>
          <p:nvPr/>
        </p:nvPicPr>
        <p:blipFill>
          <a:blip r:embed="rId2" cstate="print"/>
          <a:srcRect/>
          <a:stretch>
            <a:fillRect/>
          </a:stretch>
        </p:blipFill>
        <p:spPr bwMode="auto">
          <a:xfrm rot="13024887" flipH="1">
            <a:off x="6397755" y="1459016"/>
            <a:ext cx="1517428" cy="1079422"/>
          </a:xfrm>
          <a:prstGeom prst="rect">
            <a:avLst/>
          </a:prstGeom>
          <a:noFill/>
          <a:ln w="9525">
            <a:noFill/>
            <a:miter lim="800000"/>
            <a:headEnd/>
            <a:tailEnd/>
          </a:ln>
        </p:spPr>
      </p:pic>
      <p:sp>
        <p:nvSpPr>
          <p:cNvPr id="167" name="TextBox 166"/>
          <p:cNvSpPr txBox="1"/>
          <p:nvPr/>
        </p:nvSpPr>
        <p:spPr>
          <a:xfrm>
            <a:off x="5626211" y="1744032"/>
            <a:ext cx="2620910" cy="369332"/>
          </a:xfrm>
          <a:prstGeom prst="rect">
            <a:avLst/>
          </a:prstGeom>
          <a:noFill/>
        </p:spPr>
        <p:txBody>
          <a:bodyPr wrap="none" lIns="0" tIns="0" rIns="0" bIns="0" rtlCol="0">
            <a:spAutoFit/>
          </a:bodyPr>
          <a:lstStyle/>
          <a:p>
            <a:r>
              <a:rPr lang="en-US" sz="2400" dirty="0" smtClean="0">
                <a:solidFill>
                  <a:srgbClr val="000000"/>
                </a:solidFill>
              </a:rPr>
              <a:t>Database Mirroring</a:t>
            </a:r>
          </a:p>
        </p:txBody>
      </p:sp>
      <p:pic>
        <p:nvPicPr>
          <p:cNvPr id="26" name="Picture 5"/>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324148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9"/>
                                        </p:tgtEl>
                                        <p:attrNameLst>
                                          <p:attrName>style.visibility</p:attrName>
                                        </p:attrNameLst>
                                      </p:cBhvr>
                                      <p:to>
                                        <p:strVal val="visible"/>
                                      </p:to>
                                    </p:set>
                                    <p:anim calcmode="lin" valueType="num">
                                      <p:cBhvr additive="base">
                                        <p:cTn id="7" dur="500" fill="hold"/>
                                        <p:tgtEl>
                                          <p:spTgt spid="159"/>
                                        </p:tgtEl>
                                        <p:attrNameLst>
                                          <p:attrName>ppt_x</p:attrName>
                                        </p:attrNameLst>
                                      </p:cBhvr>
                                      <p:tavLst>
                                        <p:tav tm="0">
                                          <p:val>
                                            <p:strVal val="#ppt_x"/>
                                          </p:val>
                                        </p:tav>
                                        <p:tav tm="100000">
                                          <p:val>
                                            <p:strVal val="#ppt_x"/>
                                          </p:val>
                                        </p:tav>
                                      </p:tavLst>
                                    </p:anim>
                                    <p:anim calcmode="lin" valueType="num">
                                      <p:cBhvr additive="base">
                                        <p:cTn id="8" dur="500" fill="hold"/>
                                        <p:tgtEl>
                                          <p:spTgt spid="15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0"/>
                                        </p:tgtEl>
                                        <p:attrNameLst>
                                          <p:attrName>style.visibility</p:attrName>
                                        </p:attrNameLst>
                                      </p:cBhvr>
                                      <p:to>
                                        <p:strVal val="visible"/>
                                      </p:to>
                                    </p:set>
                                    <p:anim calcmode="lin" valueType="num">
                                      <p:cBhvr additive="base">
                                        <p:cTn id="11" dur="500" fill="hold"/>
                                        <p:tgtEl>
                                          <p:spTgt spid="160"/>
                                        </p:tgtEl>
                                        <p:attrNameLst>
                                          <p:attrName>ppt_x</p:attrName>
                                        </p:attrNameLst>
                                      </p:cBhvr>
                                      <p:tavLst>
                                        <p:tav tm="0">
                                          <p:val>
                                            <p:strVal val="#ppt_x"/>
                                          </p:val>
                                        </p:tav>
                                        <p:tav tm="100000">
                                          <p:val>
                                            <p:strVal val="#ppt_x"/>
                                          </p:val>
                                        </p:tav>
                                      </p:tavLst>
                                    </p:anim>
                                    <p:anim calcmode="lin" valueType="num">
                                      <p:cBhvr additive="base">
                                        <p:cTn id="12" dur="500" fill="hold"/>
                                        <p:tgtEl>
                                          <p:spTgt spid="16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7"/>
                                        </p:tgtEl>
                                        <p:attrNameLst>
                                          <p:attrName>style.visibility</p:attrName>
                                        </p:attrNameLst>
                                      </p:cBhvr>
                                      <p:to>
                                        <p:strVal val="visible"/>
                                      </p:to>
                                    </p:set>
                                    <p:anim calcmode="lin" valueType="num">
                                      <p:cBhvr additive="base">
                                        <p:cTn id="15" dur="500" fill="hold"/>
                                        <p:tgtEl>
                                          <p:spTgt spid="157"/>
                                        </p:tgtEl>
                                        <p:attrNameLst>
                                          <p:attrName>ppt_x</p:attrName>
                                        </p:attrNameLst>
                                      </p:cBhvr>
                                      <p:tavLst>
                                        <p:tav tm="0">
                                          <p:val>
                                            <p:strVal val="#ppt_x"/>
                                          </p:val>
                                        </p:tav>
                                        <p:tav tm="100000">
                                          <p:val>
                                            <p:strVal val="#ppt_x"/>
                                          </p:val>
                                        </p:tav>
                                      </p:tavLst>
                                    </p:anim>
                                    <p:anim calcmode="lin" valueType="num">
                                      <p:cBhvr additive="base">
                                        <p:cTn id="16" dur="500" fill="hold"/>
                                        <p:tgtEl>
                                          <p:spTgt spid="15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6"/>
                                        </p:tgtEl>
                                        <p:attrNameLst>
                                          <p:attrName>style.visibility</p:attrName>
                                        </p:attrNameLst>
                                      </p:cBhvr>
                                      <p:to>
                                        <p:strVal val="visible"/>
                                      </p:to>
                                    </p:set>
                                    <p:anim calcmode="lin" valueType="num">
                                      <p:cBhvr additive="base">
                                        <p:cTn id="19" dur="500" fill="hold"/>
                                        <p:tgtEl>
                                          <p:spTgt spid="166"/>
                                        </p:tgtEl>
                                        <p:attrNameLst>
                                          <p:attrName>ppt_x</p:attrName>
                                        </p:attrNameLst>
                                      </p:cBhvr>
                                      <p:tavLst>
                                        <p:tav tm="0">
                                          <p:val>
                                            <p:strVal val="#ppt_x"/>
                                          </p:val>
                                        </p:tav>
                                        <p:tav tm="100000">
                                          <p:val>
                                            <p:strVal val="#ppt_x"/>
                                          </p:val>
                                        </p:tav>
                                      </p:tavLst>
                                    </p:anim>
                                    <p:anim calcmode="lin" valueType="num">
                                      <p:cBhvr additive="base">
                                        <p:cTn id="20" dur="500" fill="hold"/>
                                        <p:tgtEl>
                                          <p:spTgt spid="16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5"/>
                                        </p:tgtEl>
                                        <p:attrNameLst>
                                          <p:attrName>style.visibility</p:attrName>
                                        </p:attrNameLst>
                                      </p:cBhvr>
                                      <p:to>
                                        <p:strVal val="visible"/>
                                      </p:to>
                                    </p:set>
                                    <p:anim calcmode="lin" valueType="num">
                                      <p:cBhvr additive="base">
                                        <p:cTn id="23" dur="500" fill="hold"/>
                                        <p:tgtEl>
                                          <p:spTgt spid="165"/>
                                        </p:tgtEl>
                                        <p:attrNameLst>
                                          <p:attrName>ppt_x</p:attrName>
                                        </p:attrNameLst>
                                      </p:cBhvr>
                                      <p:tavLst>
                                        <p:tav tm="0">
                                          <p:val>
                                            <p:strVal val="#ppt_x"/>
                                          </p:val>
                                        </p:tav>
                                        <p:tav tm="100000">
                                          <p:val>
                                            <p:strVal val="#ppt_x"/>
                                          </p:val>
                                        </p:tav>
                                      </p:tavLst>
                                    </p:anim>
                                    <p:anim calcmode="lin" valueType="num">
                                      <p:cBhvr additive="base">
                                        <p:cTn id="24" dur="500" fill="hold"/>
                                        <p:tgtEl>
                                          <p:spTgt spid="165"/>
                                        </p:tgtEl>
                                        <p:attrNameLst>
                                          <p:attrName>ppt_y</p:attrName>
                                        </p:attrNameLst>
                                      </p:cBhvr>
                                      <p:tavLst>
                                        <p:tav tm="0">
                                          <p:val>
                                            <p:strVal val="1+#ppt_h/2"/>
                                          </p:val>
                                        </p:tav>
                                        <p:tav tm="100000">
                                          <p:val>
                                            <p:strVal val="#ppt_y"/>
                                          </p:val>
                                        </p:tav>
                                      </p:tavLst>
                                    </p:anim>
                                  </p:childTnLst>
                                </p:cTn>
                              </p:par>
                              <p:par>
                                <p:cTn id="25" presetID="2" presetClass="exit" presetSubtype="4" fill="hold" grpId="0" nodeType="withEffect">
                                  <p:stCondLst>
                                    <p:cond delay="0"/>
                                  </p:stCondLst>
                                  <p:childTnLst>
                                    <p:anim calcmode="lin" valueType="num">
                                      <p:cBhvr additive="base">
                                        <p:cTn id="26" dur="500"/>
                                        <p:tgtEl>
                                          <p:spTgt spid="168"/>
                                        </p:tgtEl>
                                        <p:attrNameLst>
                                          <p:attrName>ppt_x</p:attrName>
                                        </p:attrNameLst>
                                      </p:cBhvr>
                                      <p:tavLst>
                                        <p:tav tm="0">
                                          <p:val>
                                            <p:strVal val="ppt_x"/>
                                          </p:val>
                                        </p:tav>
                                        <p:tav tm="100000">
                                          <p:val>
                                            <p:strVal val="ppt_x"/>
                                          </p:val>
                                        </p:tav>
                                      </p:tavLst>
                                    </p:anim>
                                    <p:anim calcmode="lin" valueType="num">
                                      <p:cBhvr additive="base">
                                        <p:cTn id="27" dur="500"/>
                                        <p:tgtEl>
                                          <p:spTgt spid="168"/>
                                        </p:tgtEl>
                                        <p:attrNameLst>
                                          <p:attrName>ppt_y</p:attrName>
                                        </p:attrNameLst>
                                      </p:cBhvr>
                                      <p:tavLst>
                                        <p:tav tm="0">
                                          <p:val>
                                            <p:strVal val="ppt_y"/>
                                          </p:val>
                                        </p:tav>
                                        <p:tav tm="100000">
                                          <p:val>
                                            <p:strVal val="1+ppt_h/2"/>
                                          </p:val>
                                        </p:tav>
                                      </p:tavLst>
                                    </p:anim>
                                    <p:set>
                                      <p:cBhvr>
                                        <p:cTn id="28" dur="1" fill="hold">
                                          <p:stCondLst>
                                            <p:cond delay="499"/>
                                          </p:stCondLst>
                                        </p:cTn>
                                        <p:tgtEl>
                                          <p:spTgt spid="168"/>
                                        </p:tgtEl>
                                        <p:attrNameLst>
                                          <p:attrName>style.visibility</p:attrName>
                                        </p:attrNameLst>
                                      </p:cBhvr>
                                      <p:to>
                                        <p:strVal val="hidden"/>
                                      </p:to>
                                    </p:set>
                                  </p:childTnLst>
                                </p:cTn>
                              </p:par>
                              <p:par>
                                <p:cTn id="29" presetID="2" presetClass="entr" presetSubtype="4" fill="hold" nodeType="withEffect">
                                  <p:stCondLst>
                                    <p:cond delay="0"/>
                                  </p:stCondLst>
                                  <p:childTnLst>
                                    <p:set>
                                      <p:cBhvr>
                                        <p:cTn id="30" dur="1" fill="hold">
                                          <p:stCondLst>
                                            <p:cond delay="0"/>
                                          </p:stCondLst>
                                        </p:cTn>
                                        <p:tgtEl>
                                          <p:spTgt spid="150"/>
                                        </p:tgtEl>
                                        <p:attrNameLst>
                                          <p:attrName>style.visibility</p:attrName>
                                        </p:attrNameLst>
                                      </p:cBhvr>
                                      <p:to>
                                        <p:strVal val="visible"/>
                                      </p:to>
                                    </p:set>
                                    <p:anim calcmode="lin" valueType="num">
                                      <p:cBhvr additive="base">
                                        <p:cTn id="31" dur="500" fill="hold"/>
                                        <p:tgtEl>
                                          <p:spTgt spid="150"/>
                                        </p:tgtEl>
                                        <p:attrNameLst>
                                          <p:attrName>ppt_x</p:attrName>
                                        </p:attrNameLst>
                                      </p:cBhvr>
                                      <p:tavLst>
                                        <p:tav tm="0">
                                          <p:val>
                                            <p:strVal val="#ppt_x"/>
                                          </p:val>
                                        </p:tav>
                                        <p:tav tm="100000">
                                          <p:val>
                                            <p:strVal val="#ppt_x"/>
                                          </p:val>
                                        </p:tav>
                                      </p:tavLst>
                                    </p:anim>
                                    <p:anim calcmode="lin" valueType="num">
                                      <p:cBhvr additive="base">
                                        <p:cTn id="32" dur="500" fill="hold"/>
                                        <p:tgtEl>
                                          <p:spTgt spid="15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8"/>
                                        </p:tgtEl>
                                        <p:attrNameLst>
                                          <p:attrName>style.visibility</p:attrName>
                                        </p:attrNameLst>
                                      </p:cBhvr>
                                      <p:to>
                                        <p:strVal val="visible"/>
                                      </p:to>
                                    </p:set>
                                    <p:anim calcmode="lin" valueType="num">
                                      <p:cBhvr additive="base">
                                        <p:cTn id="35" dur="500" fill="hold"/>
                                        <p:tgtEl>
                                          <p:spTgt spid="158"/>
                                        </p:tgtEl>
                                        <p:attrNameLst>
                                          <p:attrName>ppt_x</p:attrName>
                                        </p:attrNameLst>
                                      </p:cBhvr>
                                      <p:tavLst>
                                        <p:tav tm="0">
                                          <p:val>
                                            <p:strVal val="#ppt_x"/>
                                          </p:val>
                                        </p:tav>
                                        <p:tav tm="100000">
                                          <p:val>
                                            <p:strVal val="#ppt_x"/>
                                          </p:val>
                                        </p:tav>
                                      </p:tavLst>
                                    </p:anim>
                                    <p:anim calcmode="lin" valueType="num">
                                      <p:cBhvr additive="base">
                                        <p:cTn id="36" dur="500" fill="hold"/>
                                        <p:tgtEl>
                                          <p:spTgt spid="15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4"/>
                                        </p:tgtEl>
                                        <p:attrNameLst>
                                          <p:attrName>style.visibility</p:attrName>
                                        </p:attrNameLst>
                                      </p:cBhvr>
                                      <p:to>
                                        <p:strVal val="visible"/>
                                      </p:to>
                                    </p:set>
                                    <p:anim calcmode="lin" valueType="num">
                                      <p:cBhvr additive="base">
                                        <p:cTn id="39" dur="500" fill="hold"/>
                                        <p:tgtEl>
                                          <p:spTgt spid="164"/>
                                        </p:tgtEl>
                                        <p:attrNameLst>
                                          <p:attrName>ppt_x</p:attrName>
                                        </p:attrNameLst>
                                      </p:cBhvr>
                                      <p:tavLst>
                                        <p:tav tm="0">
                                          <p:val>
                                            <p:strVal val="#ppt_x"/>
                                          </p:val>
                                        </p:tav>
                                        <p:tav tm="100000">
                                          <p:val>
                                            <p:strVal val="#ppt_x"/>
                                          </p:val>
                                        </p:tav>
                                      </p:tavLst>
                                    </p:anim>
                                    <p:anim calcmode="lin" valueType="num">
                                      <p:cBhvr additive="base">
                                        <p:cTn id="40" dur="500" fill="hold"/>
                                        <p:tgtEl>
                                          <p:spTgt spid="16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 calcmode="lin" valueType="num">
                                      <p:cBhvr additive="base">
                                        <p:cTn id="43" dur="500" fill="hold"/>
                                        <p:tgtEl>
                                          <p:spTgt spid="161"/>
                                        </p:tgtEl>
                                        <p:attrNameLst>
                                          <p:attrName>ppt_x</p:attrName>
                                        </p:attrNameLst>
                                      </p:cBhvr>
                                      <p:tavLst>
                                        <p:tav tm="0">
                                          <p:val>
                                            <p:strVal val="#ppt_x"/>
                                          </p:val>
                                        </p:tav>
                                        <p:tav tm="100000">
                                          <p:val>
                                            <p:strVal val="#ppt_x"/>
                                          </p:val>
                                        </p:tav>
                                      </p:tavLst>
                                    </p:anim>
                                    <p:anim calcmode="lin" valueType="num">
                                      <p:cBhvr additive="base">
                                        <p:cTn id="44" dur="500" fill="hold"/>
                                        <p:tgtEl>
                                          <p:spTgt spid="16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6"/>
                                        </p:tgtEl>
                                        <p:attrNameLst>
                                          <p:attrName>style.visibility</p:attrName>
                                        </p:attrNameLst>
                                      </p:cBhvr>
                                      <p:to>
                                        <p:strVal val="visible"/>
                                      </p:to>
                                    </p:set>
                                    <p:anim calcmode="lin" valueType="num">
                                      <p:cBhvr additive="base">
                                        <p:cTn id="47" dur="500" fill="hold"/>
                                        <p:tgtEl>
                                          <p:spTgt spid="156"/>
                                        </p:tgtEl>
                                        <p:attrNameLst>
                                          <p:attrName>ppt_x</p:attrName>
                                        </p:attrNameLst>
                                      </p:cBhvr>
                                      <p:tavLst>
                                        <p:tav tm="0">
                                          <p:val>
                                            <p:strVal val="#ppt_x"/>
                                          </p:val>
                                        </p:tav>
                                        <p:tav tm="100000">
                                          <p:val>
                                            <p:strVal val="#ppt_x"/>
                                          </p:val>
                                        </p:tav>
                                      </p:tavLst>
                                    </p:anim>
                                    <p:anim calcmode="lin" valueType="num">
                                      <p:cBhvr additive="base">
                                        <p:cTn id="48" dur="500" fill="hold"/>
                                        <p:tgtEl>
                                          <p:spTgt spid="15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5"/>
                                        </p:tgtEl>
                                        <p:attrNameLst>
                                          <p:attrName>style.visibility</p:attrName>
                                        </p:attrNameLst>
                                      </p:cBhvr>
                                      <p:to>
                                        <p:strVal val="visible"/>
                                      </p:to>
                                    </p:set>
                                    <p:anim calcmode="lin" valueType="num">
                                      <p:cBhvr additive="base">
                                        <p:cTn id="51" dur="500" fill="hold"/>
                                        <p:tgtEl>
                                          <p:spTgt spid="155"/>
                                        </p:tgtEl>
                                        <p:attrNameLst>
                                          <p:attrName>ppt_x</p:attrName>
                                        </p:attrNameLst>
                                      </p:cBhvr>
                                      <p:tavLst>
                                        <p:tav tm="0">
                                          <p:val>
                                            <p:strVal val="#ppt_x"/>
                                          </p:val>
                                        </p:tav>
                                        <p:tav tm="100000">
                                          <p:val>
                                            <p:strVal val="#ppt_x"/>
                                          </p:val>
                                        </p:tav>
                                      </p:tavLst>
                                    </p:anim>
                                    <p:anim calcmode="lin" valueType="num">
                                      <p:cBhvr additive="base">
                                        <p:cTn id="52" dur="500" fill="hold"/>
                                        <p:tgtEl>
                                          <p:spTgt spid="1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7"/>
                                        </p:tgtEl>
                                        <p:attrNameLst>
                                          <p:attrName>style.visibility</p:attrName>
                                        </p:attrNameLst>
                                      </p:cBhvr>
                                      <p:to>
                                        <p:strVal val="visible"/>
                                      </p:to>
                                    </p:set>
                                    <p:anim calcmode="lin" valueType="num">
                                      <p:cBhvr additive="base">
                                        <p:cTn id="55" dur="500" fill="hold"/>
                                        <p:tgtEl>
                                          <p:spTgt spid="167"/>
                                        </p:tgtEl>
                                        <p:attrNameLst>
                                          <p:attrName>ppt_x</p:attrName>
                                        </p:attrNameLst>
                                      </p:cBhvr>
                                      <p:tavLst>
                                        <p:tav tm="0">
                                          <p:val>
                                            <p:strVal val="#ppt_x"/>
                                          </p:val>
                                        </p:tav>
                                        <p:tav tm="100000">
                                          <p:val>
                                            <p:strVal val="#ppt_x"/>
                                          </p:val>
                                        </p:tav>
                                      </p:tavLst>
                                    </p:anim>
                                    <p:anim calcmode="lin" valueType="num">
                                      <p:cBhvr additive="base">
                                        <p:cTn id="56" dur="500" fill="hold"/>
                                        <p:tgtEl>
                                          <p:spTgt spid="167"/>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62"/>
                                        </p:tgtEl>
                                        <p:attrNameLst>
                                          <p:attrName>style.visibility</p:attrName>
                                        </p:attrNameLst>
                                      </p:cBhvr>
                                      <p:to>
                                        <p:strVal val="visible"/>
                                      </p:to>
                                    </p:set>
                                    <p:anim calcmode="lin" valueType="num">
                                      <p:cBhvr additive="base">
                                        <p:cTn id="59" dur="500" fill="hold"/>
                                        <p:tgtEl>
                                          <p:spTgt spid="162"/>
                                        </p:tgtEl>
                                        <p:attrNameLst>
                                          <p:attrName>ppt_x</p:attrName>
                                        </p:attrNameLst>
                                      </p:cBhvr>
                                      <p:tavLst>
                                        <p:tav tm="0">
                                          <p:val>
                                            <p:strVal val="#ppt_x"/>
                                          </p:val>
                                        </p:tav>
                                        <p:tav tm="100000">
                                          <p:val>
                                            <p:strVal val="#ppt_x"/>
                                          </p:val>
                                        </p:tav>
                                      </p:tavLst>
                                    </p:anim>
                                    <p:anim calcmode="lin" valueType="num">
                                      <p:cBhvr additive="base">
                                        <p:cTn id="60" dur="500" fill="hold"/>
                                        <p:tgtEl>
                                          <p:spTgt spid="16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63"/>
                                        </p:tgtEl>
                                        <p:attrNameLst>
                                          <p:attrName>style.visibility</p:attrName>
                                        </p:attrNameLst>
                                      </p:cBhvr>
                                      <p:to>
                                        <p:strVal val="visible"/>
                                      </p:to>
                                    </p:set>
                                    <p:anim calcmode="lin" valueType="num">
                                      <p:cBhvr additive="base">
                                        <p:cTn id="63" dur="500" fill="hold"/>
                                        <p:tgtEl>
                                          <p:spTgt spid="163"/>
                                        </p:tgtEl>
                                        <p:attrNameLst>
                                          <p:attrName>ppt_x</p:attrName>
                                        </p:attrNameLst>
                                      </p:cBhvr>
                                      <p:tavLst>
                                        <p:tav tm="0">
                                          <p:val>
                                            <p:strVal val="#ppt_x"/>
                                          </p:val>
                                        </p:tav>
                                        <p:tav tm="100000">
                                          <p:val>
                                            <p:strVal val="#ppt_x"/>
                                          </p:val>
                                        </p:tav>
                                      </p:tavLst>
                                    </p:anim>
                                    <p:anim calcmode="lin" valueType="num">
                                      <p:cBhvr additive="base">
                                        <p:cTn id="64" dur="500" fill="hold"/>
                                        <p:tgtEl>
                                          <p:spTgt spid="163"/>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path" presetSubtype="0" repeatCount="indefinite" accel="50000" decel="50000" fill="hold" nodeType="clickEffect">
                                  <p:stCondLst>
                                    <p:cond delay="0"/>
                                  </p:stCondLst>
                                  <p:childTnLst>
                                    <p:animMotion origin="layout" path="M -3.95833E-6 3.7037E-7 L -0.09895 0.21065 C -0.1194 0.25856 -0.15039 0.28426 -0.18281 0.28426 C -0.21966 0.28426 -0.24921 0.25856 -0.26966 0.21065 L -0.36823 3.7037E-7 " pathEditMode="relative" rAng="0" ptsTypes="FffFF">
                                      <p:cBhvr>
                                        <p:cTn id="68" dur="5000" fill="hold"/>
                                        <p:tgtEl>
                                          <p:spTgt spid="163"/>
                                        </p:tgtEl>
                                        <p:attrNameLst>
                                          <p:attrName>ppt_x</p:attrName>
                                          <p:attrName>ppt_y</p:attrName>
                                        </p:attrNameLst>
                                      </p:cBhvr>
                                      <p:rCtr x="-18411" y="14213"/>
                                    </p:animMotion>
                                  </p:childTnLst>
                                </p:cTn>
                              </p:par>
                              <p:par>
                                <p:cTn id="69" presetID="37" presetClass="path" presetSubtype="0" repeatCount="indefinite" accel="50000" decel="50000" fill="hold" nodeType="withEffect">
                                  <p:stCondLst>
                                    <p:cond delay="0"/>
                                  </p:stCondLst>
                                  <p:childTnLst>
                                    <p:animMotion origin="layout" path="M -3.33333E-6 3.7037E-6 L -0.09895 0.21064 C -0.1194 0.25856 -0.15039 0.28426 -0.18281 0.28426 C -0.21966 0.28426 -0.24922 0.25856 -0.26966 0.21064 L -0.36823 3.7037E-6 " pathEditMode="relative" rAng="0" ptsTypes="FffFF">
                                      <p:cBhvr>
                                        <p:cTn id="70" dur="5000" fill="hold"/>
                                        <p:tgtEl>
                                          <p:spTgt spid="162"/>
                                        </p:tgtEl>
                                        <p:attrNameLst>
                                          <p:attrName>ppt_x</p:attrName>
                                          <p:attrName>ppt_y</p:attrName>
                                        </p:attrNameLst>
                                      </p:cBhvr>
                                      <p:rCtr x="-18411" y="142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P spid="155" grpId="0" animBg="1"/>
      <p:bldP spid="156" grpId="0" animBg="1"/>
      <p:bldP spid="157" grpId="0" animBg="1"/>
      <p:bldP spid="158" grpId="0" animBg="1"/>
      <p:bldP spid="159" grpId="0" animBg="1"/>
      <p:bldP spid="160" grpId="0" animBg="1"/>
      <p:bldP spid="164" grpId="0"/>
      <p:bldP spid="16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7754" y="799877"/>
            <a:ext cx="8646787" cy="1028923"/>
            <a:chOff x="247754" y="507256"/>
            <a:chExt cx="8646787" cy="1028923"/>
          </a:xfrm>
        </p:grpSpPr>
        <p:sp>
          <p:nvSpPr>
            <p:cNvPr id="4" name="TextBox 3"/>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7" name="TextBox 6"/>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a:solidFill>
                    <a:schemeClr val="accent5"/>
                  </a:solidFill>
                  <a:latin typeface="Impact" pitchFamily="34" charset="0"/>
                </a:rPr>
                <a:t>28-30  September</a:t>
              </a:r>
              <a:r>
                <a:rPr lang="en-US" sz="2400" dirty="0">
                  <a:solidFill>
                    <a:schemeClr val="bg1">
                      <a:lumMod val="50000"/>
                    </a:schemeClr>
                  </a:solidFill>
                  <a:latin typeface="Impact" pitchFamily="34" charset="0"/>
                </a:rPr>
                <a:t> </a:t>
              </a:r>
              <a:r>
                <a:rPr lang="en-US" sz="2400" dirty="0">
                  <a:solidFill>
                    <a:schemeClr val="accent5"/>
                  </a:solidFill>
                  <a:latin typeface="Impact" pitchFamily="34" charset="0"/>
                </a:rPr>
                <a:t>2011</a:t>
              </a:r>
            </a:p>
          </p:txBody>
        </p:sp>
      </p:grpSp>
      <p:grpSp>
        <p:nvGrpSpPr>
          <p:cNvPr id="3" name="Group 2"/>
          <p:cNvGrpSpPr/>
          <p:nvPr/>
        </p:nvGrpSpPr>
        <p:grpSpPr>
          <a:xfrm>
            <a:off x="-1" y="3829049"/>
            <a:ext cx="9144001" cy="3028951"/>
            <a:chOff x="-1" y="3829049"/>
            <a:chExt cx="9144001" cy="302895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8667" t="33750" r="11333"/>
            <a:stretch/>
          </p:blipFill>
          <p:spPr>
            <a:xfrm flipV="1">
              <a:off x="-1" y="3829049"/>
              <a:ext cx="9144001" cy="3028951"/>
            </a:xfrm>
            <a:prstGeom prst="rect">
              <a:avLst/>
            </a:prstGeom>
          </p:spPr>
        </p:pic>
        <p:pic>
          <p:nvPicPr>
            <p:cNvPr id="10"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grpSp>
      <p:sp>
        <p:nvSpPr>
          <p:cNvPr id="13" name="TextBox 12"/>
          <p:cNvSpPr txBox="1"/>
          <p:nvPr/>
        </p:nvSpPr>
        <p:spPr>
          <a:xfrm>
            <a:off x="533401" y="2595981"/>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High Availability Solutions… </a:t>
            </a:r>
            <a:r>
              <a:rPr lang="en-US" sz="2400" dirty="0">
                <a:solidFill>
                  <a:schemeClr val="bg1">
                    <a:lumMod val="50000"/>
                  </a:schemeClr>
                </a:solidFill>
                <a:latin typeface="Impact" pitchFamily="34" charset="0"/>
              </a:rPr>
              <a:t>T</a:t>
            </a:r>
            <a:r>
              <a:rPr lang="en-US" sz="2400" dirty="0" smtClean="0">
                <a:solidFill>
                  <a:schemeClr val="bg1">
                    <a:lumMod val="50000"/>
                  </a:schemeClr>
                </a:solidFill>
                <a:latin typeface="Impact" pitchFamily="34" charset="0"/>
              </a:rPr>
              <a:t>he Future!</a:t>
            </a:r>
            <a:endParaRPr lang="en-US" sz="2400" dirty="0">
              <a:solidFill>
                <a:schemeClr val="accent5"/>
              </a:solidFill>
              <a:latin typeface="Impact" pitchFamily="34" charset="0"/>
            </a:endParaRPr>
          </a:p>
        </p:txBody>
      </p:sp>
    </p:spTree>
    <p:extLst>
      <p:ext uri="{BB962C8B-B14F-4D97-AF65-F5344CB8AC3E}">
        <p14:creationId xmlns:p14="http://schemas.microsoft.com/office/powerpoint/2010/main" val="370242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err="1">
                <a:solidFill>
                  <a:schemeClr val="bg1">
                    <a:lumMod val="50000"/>
                  </a:schemeClr>
                </a:solidFill>
                <a:latin typeface="Impact" pitchFamily="34" charset="0"/>
              </a:rPr>
              <a:t>AlwaysOn</a:t>
            </a:r>
            <a:r>
              <a:rPr lang="en-US" sz="2400" dirty="0">
                <a:solidFill>
                  <a:schemeClr val="bg1">
                    <a:lumMod val="50000"/>
                  </a:schemeClr>
                </a:solidFill>
                <a:latin typeface="Impact" pitchFamily="34" charset="0"/>
              </a:rPr>
              <a:t> Availability </a:t>
            </a:r>
            <a:r>
              <a:rPr lang="en-US" sz="2400" dirty="0" smtClean="0">
                <a:solidFill>
                  <a:schemeClr val="bg1">
                    <a:lumMod val="50000"/>
                  </a:schemeClr>
                </a:solidFill>
                <a:latin typeface="Impact" pitchFamily="34" charset="0"/>
              </a:rPr>
              <a:t>Groups (Future of High Availability)</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1828800"/>
          </a:xfrm>
        </p:spPr>
        <p:txBody>
          <a:bodyPr>
            <a:noAutofit/>
          </a:bodyPr>
          <a:lstStyle/>
          <a:p>
            <a:r>
              <a:rPr lang="en-IN" sz="1600" dirty="0" err="1"/>
              <a:t>AlwaysOn</a:t>
            </a:r>
            <a:r>
              <a:rPr lang="en-IN" sz="1600" dirty="0"/>
              <a:t> Availability Groups is a new feature that enhances and combines database mirroring and log shipping capabilities</a:t>
            </a:r>
          </a:p>
          <a:p>
            <a:endParaRPr lang="en-IN" sz="1600" dirty="0"/>
          </a:p>
        </p:txBody>
      </p:sp>
      <p:sp>
        <p:nvSpPr>
          <p:cNvPr id="12" name="Content Placeholder 2"/>
          <p:cNvSpPr txBox="1">
            <a:spLocks/>
          </p:cNvSpPr>
          <p:nvPr/>
        </p:nvSpPr>
        <p:spPr>
          <a:xfrm>
            <a:off x="-76200" y="3429000"/>
            <a:ext cx="3505200" cy="3429000"/>
          </a:xfrm>
          <a:prstGeom prst="rect">
            <a:avLst/>
          </a:prstGeom>
        </p:spPr>
        <p:txBody>
          <a:bodyPr vert="horz" lIns="91440" tIns="45720" rIns="91440" bIns="45720" rtlCol="0">
            <a:noAutofit/>
          </a:bodyPr>
          <a:lstStyle>
            <a:lvl1pPr marL="0" indent="0" algn="l" defTabSz="457200" rtl="0" eaLnBrk="1" latinLnBrk="0" hangingPunct="1">
              <a:lnSpc>
                <a:spcPts val="2800"/>
              </a:lnSpc>
              <a:spcBef>
                <a:spcPts val="500"/>
              </a:spcBef>
              <a:spcAft>
                <a:spcPts val="800"/>
              </a:spcAft>
              <a:buFont typeface="Arial"/>
              <a:buNone/>
              <a:defRPr sz="2800" kern="1200">
                <a:solidFill>
                  <a:schemeClr val="accent6"/>
                </a:solidFill>
                <a:latin typeface="Arial"/>
                <a:ea typeface="+mn-ea"/>
                <a:cs typeface="Arial"/>
              </a:defRPr>
            </a:lvl1pPr>
            <a:lvl2pPr marL="285750" indent="-285750" algn="l" defTabSz="457200" rtl="0" eaLnBrk="1" latinLnBrk="0" hangingPunct="1">
              <a:lnSpc>
                <a:spcPts val="2500"/>
              </a:lnSpc>
              <a:spcBef>
                <a:spcPts val="200"/>
              </a:spcBef>
              <a:spcAft>
                <a:spcPts val="200"/>
              </a:spcAft>
              <a:buFont typeface="Arial"/>
              <a:buChar char="•"/>
              <a:defRPr sz="2400" kern="1200">
                <a:solidFill>
                  <a:schemeClr val="accent6"/>
                </a:solidFill>
                <a:latin typeface="Arial"/>
                <a:ea typeface="+mn-ea"/>
                <a:cs typeface="Arial"/>
              </a:defRPr>
            </a:lvl2pPr>
            <a:lvl3pPr marL="538163" indent="-242888" algn="l" defTabSz="457200" rtl="0" eaLnBrk="1" latinLnBrk="0" hangingPunct="1">
              <a:spcBef>
                <a:spcPct val="20000"/>
              </a:spcBef>
              <a:buSzPct val="100000"/>
              <a:buFont typeface="Arial"/>
              <a:buChar char="•"/>
              <a:defRPr sz="2000" kern="1200">
                <a:solidFill>
                  <a:schemeClr val="accent6"/>
                </a:solidFill>
                <a:latin typeface="Arial"/>
                <a:ea typeface="+mn-ea"/>
                <a:cs typeface="Arial"/>
              </a:defRPr>
            </a:lvl3pPr>
            <a:lvl4pPr marL="808038" indent="-228600" algn="l" defTabSz="442913" rtl="0" eaLnBrk="1" latinLnBrk="0" hangingPunct="1">
              <a:spcBef>
                <a:spcPct val="20000"/>
              </a:spcBef>
              <a:buFont typeface="Arial"/>
              <a:buChar char="•"/>
              <a:defRPr sz="2000" kern="1200">
                <a:solidFill>
                  <a:schemeClr val="accent6"/>
                </a:solidFill>
                <a:latin typeface="Arial"/>
                <a:ea typeface="+mn-ea"/>
                <a:cs typeface="Arial"/>
              </a:defRPr>
            </a:lvl4pPr>
            <a:lvl5pPr marL="1074738" indent="-228600" algn="l" defTabSz="457200" rtl="0" eaLnBrk="1" latinLnBrk="0" hangingPunct="1">
              <a:spcBef>
                <a:spcPct val="20000"/>
              </a:spcBef>
              <a:buFont typeface="Arial"/>
              <a:buChar char="•"/>
              <a:defRPr sz="2000" kern="1200">
                <a:solidFill>
                  <a:schemeClr val="accent6"/>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0" lvl="1">
              <a:lnSpc>
                <a:spcPct val="100000"/>
              </a:lnSpc>
              <a:buFont typeface="Wingdings" pitchFamily="2" charset="2"/>
              <a:buChar char="Ø"/>
            </a:pPr>
            <a:r>
              <a:rPr lang="en-US" sz="1600" dirty="0" smtClean="0">
                <a:solidFill>
                  <a:schemeClr val="tx1"/>
                </a:solidFill>
                <a:latin typeface="+mj-lt"/>
              </a:rPr>
              <a:t>Multi-database failover</a:t>
            </a:r>
          </a:p>
          <a:p>
            <a:pPr marL="571500" lvl="1">
              <a:lnSpc>
                <a:spcPct val="100000"/>
              </a:lnSpc>
              <a:buFont typeface="Wingdings" pitchFamily="2" charset="2"/>
              <a:buChar char="Ø"/>
            </a:pPr>
            <a:r>
              <a:rPr lang="en-US" sz="1600" dirty="0" smtClean="0">
                <a:solidFill>
                  <a:schemeClr val="tx1"/>
                </a:solidFill>
                <a:latin typeface="+mj-lt"/>
              </a:rPr>
              <a:t>Multiple </a:t>
            </a:r>
            <a:r>
              <a:rPr lang="en-US" sz="1600" dirty="0" err="1" smtClean="0">
                <a:solidFill>
                  <a:schemeClr val="tx1"/>
                </a:solidFill>
                <a:latin typeface="+mj-lt"/>
              </a:rPr>
              <a:t>secondaries</a:t>
            </a:r>
            <a:r>
              <a:rPr lang="en-US" sz="1600" dirty="0" smtClean="0">
                <a:solidFill>
                  <a:schemeClr val="tx1"/>
                </a:solidFill>
                <a:latin typeface="+mj-lt"/>
              </a:rPr>
              <a:t> </a:t>
            </a:r>
          </a:p>
          <a:p>
            <a:pPr marL="823913" lvl="2">
              <a:buFont typeface="Wingdings" pitchFamily="2" charset="2"/>
              <a:buChar char="Ø"/>
            </a:pPr>
            <a:r>
              <a:rPr lang="en-US" sz="1400" dirty="0" smtClean="0">
                <a:solidFill>
                  <a:schemeClr val="tx1"/>
                </a:solidFill>
                <a:latin typeface="+mj-lt"/>
              </a:rPr>
              <a:t>Total of 4 </a:t>
            </a:r>
            <a:r>
              <a:rPr lang="en-US" sz="1400" dirty="0" err="1" smtClean="0">
                <a:solidFill>
                  <a:schemeClr val="tx1"/>
                </a:solidFill>
                <a:latin typeface="+mj-lt"/>
              </a:rPr>
              <a:t>secondaries</a:t>
            </a:r>
            <a:endParaRPr lang="en-US" sz="1400" dirty="0" smtClean="0">
              <a:solidFill>
                <a:schemeClr val="tx1"/>
              </a:solidFill>
              <a:latin typeface="+mj-lt"/>
            </a:endParaRPr>
          </a:p>
          <a:p>
            <a:pPr marL="823913" lvl="2">
              <a:buFont typeface="Wingdings" pitchFamily="2" charset="2"/>
              <a:buChar char="Ø"/>
            </a:pPr>
            <a:r>
              <a:rPr lang="en-US" sz="1400" dirty="0" smtClean="0">
                <a:solidFill>
                  <a:schemeClr val="tx1"/>
                </a:solidFill>
                <a:latin typeface="+mj-lt"/>
              </a:rPr>
              <a:t>synchronous secondaries</a:t>
            </a:r>
          </a:p>
          <a:p>
            <a:pPr marL="1093788" lvl="3">
              <a:buFont typeface="Wingdings" pitchFamily="2" charset="2"/>
              <a:buChar char="Ø"/>
            </a:pPr>
            <a:r>
              <a:rPr lang="en-US" sz="1400" dirty="0" smtClean="0">
                <a:solidFill>
                  <a:schemeClr val="tx1"/>
                </a:solidFill>
                <a:latin typeface="+mj-lt"/>
              </a:rPr>
              <a:t>1 automatic failover pair</a:t>
            </a:r>
          </a:p>
          <a:p>
            <a:pPr marL="571500" lvl="1">
              <a:lnSpc>
                <a:spcPct val="100000"/>
              </a:lnSpc>
              <a:buFont typeface="Wingdings" pitchFamily="2" charset="2"/>
              <a:buChar char="Ø"/>
            </a:pPr>
            <a:r>
              <a:rPr lang="en-US" sz="1600" dirty="0" smtClean="0">
                <a:solidFill>
                  <a:schemeClr val="tx1"/>
                </a:solidFill>
                <a:latin typeface="+mj-lt"/>
              </a:rPr>
              <a:t>Synchronous and asynchronous </a:t>
            </a:r>
          </a:p>
          <a:p>
            <a:pPr lvl="1" indent="0">
              <a:lnSpc>
                <a:spcPct val="100000"/>
              </a:lnSpc>
              <a:buNone/>
            </a:pPr>
            <a:r>
              <a:rPr lang="en-US" sz="1600" dirty="0">
                <a:solidFill>
                  <a:schemeClr val="tx1"/>
                </a:solidFill>
                <a:latin typeface="+mj-lt"/>
              </a:rPr>
              <a:t>	 </a:t>
            </a:r>
            <a:r>
              <a:rPr lang="en-US" sz="1600" dirty="0" smtClean="0">
                <a:solidFill>
                  <a:schemeClr val="tx1"/>
                </a:solidFill>
                <a:latin typeface="+mj-lt"/>
              </a:rPr>
              <a:t> data movement</a:t>
            </a:r>
          </a:p>
          <a:p>
            <a:pPr marL="571500" lvl="1">
              <a:lnSpc>
                <a:spcPct val="100000"/>
              </a:lnSpc>
              <a:buFont typeface="Wingdings" pitchFamily="2" charset="2"/>
              <a:buChar char="Ø"/>
            </a:pPr>
            <a:r>
              <a:rPr lang="en-US" sz="1600" dirty="0" smtClean="0">
                <a:solidFill>
                  <a:schemeClr val="tx1"/>
                </a:solidFill>
                <a:latin typeface="+mj-lt"/>
              </a:rPr>
              <a:t>Built in compression and encryption</a:t>
            </a:r>
          </a:p>
          <a:p>
            <a:pPr marL="571500" lvl="1">
              <a:lnSpc>
                <a:spcPct val="100000"/>
              </a:lnSpc>
              <a:buFont typeface="Wingdings" pitchFamily="2" charset="2"/>
              <a:buChar char="Ø"/>
            </a:pPr>
            <a:r>
              <a:rPr lang="en-US" sz="1600" dirty="0" smtClean="0">
                <a:solidFill>
                  <a:schemeClr val="tx1"/>
                </a:solidFill>
                <a:latin typeface="+mj-lt"/>
              </a:rPr>
              <a:t>Automatic and manual failover</a:t>
            </a:r>
          </a:p>
          <a:p>
            <a:pPr marL="571500" lvl="1">
              <a:lnSpc>
                <a:spcPct val="100000"/>
              </a:lnSpc>
              <a:buFont typeface="Wingdings" pitchFamily="2" charset="2"/>
              <a:buChar char="Ø"/>
            </a:pPr>
            <a:r>
              <a:rPr lang="en-US" sz="1600" dirty="0" smtClean="0">
                <a:solidFill>
                  <a:schemeClr val="tx1"/>
                </a:solidFill>
                <a:latin typeface="+mj-lt"/>
              </a:rPr>
              <a:t>Flexible failover policy</a:t>
            </a:r>
          </a:p>
          <a:p>
            <a:pPr marL="571500" lvl="1">
              <a:lnSpc>
                <a:spcPct val="100000"/>
              </a:lnSpc>
              <a:buFont typeface="Wingdings" pitchFamily="2" charset="2"/>
              <a:buChar char="Ø"/>
            </a:pPr>
            <a:r>
              <a:rPr lang="en-US" sz="1600" dirty="0">
                <a:solidFill>
                  <a:schemeClr val="tx1"/>
                </a:solidFill>
                <a:latin typeface="+mj-lt"/>
              </a:rPr>
              <a:t>Automatic Page </a:t>
            </a:r>
            <a:r>
              <a:rPr lang="en-US" sz="1600" dirty="0" smtClean="0">
                <a:solidFill>
                  <a:schemeClr val="tx1"/>
                </a:solidFill>
                <a:latin typeface="+mj-lt"/>
              </a:rPr>
              <a:t>Repair</a:t>
            </a:r>
            <a:endParaRPr lang="en-US" sz="1600" dirty="0">
              <a:solidFill>
                <a:schemeClr val="tx1"/>
              </a:solidFill>
              <a:latin typeface="+mj-lt"/>
            </a:endParaRPr>
          </a:p>
        </p:txBody>
      </p:sp>
      <p:sp>
        <p:nvSpPr>
          <p:cNvPr id="13" name="Content Placeholder 2"/>
          <p:cNvSpPr txBox="1">
            <a:spLocks/>
          </p:cNvSpPr>
          <p:nvPr/>
        </p:nvSpPr>
        <p:spPr>
          <a:xfrm>
            <a:off x="3200401" y="3429000"/>
            <a:ext cx="3200400" cy="3135283"/>
          </a:xfrm>
          <a:prstGeom prst="rect">
            <a:avLst/>
          </a:prstGeom>
        </p:spPr>
        <p:txBody>
          <a:bodyPr vert="horz" lIns="91440" tIns="45720" rIns="91440" bIns="45720" rtlCol="0">
            <a:noAutofit/>
          </a:bodyPr>
          <a:lstStyle>
            <a:lvl1pPr marL="0" indent="0" algn="l" defTabSz="457200" rtl="0" eaLnBrk="1" latinLnBrk="0" hangingPunct="1">
              <a:lnSpc>
                <a:spcPts val="2800"/>
              </a:lnSpc>
              <a:spcBef>
                <a:spcPts val="500"/>
              </a:spcBef>
              <a:spcAft>
                <a:spcPts val="800"/>
              </a:spcAft>
              <a:buFont typeface="Arial"/>
              <a:buNone/>
              <a:defRPr sz="2800" kern="1200">
                <a:solidFill>
                  <a:schemeClr val="accent6"/>
                </a:solidFill>
                <a:latin typeface="Arial"/>
                <a:ea typeface="+mn-ea"/>
                <a:cs typeface="Arial"/>
              </a:defRPr>
            </a:lvl1pPr>
            <a:lvl2pPr marL="285750" indent="-285750" algn="l" defTabSz="457200" rtl="0" eaLnBrk="1" latinLnBrk="0" hangingPunct="1">
              <a:lnSpc>
                <a:spcPts val="2500"/>
              </a:lnSpc>
              <a:spcBef>
                <a:spcPts val="200"/>
              </a:spcBef>
              <a:spcAft>
                <a:spcPts val="200"/>
              </a:spcAft>
              <a:buFont typeface="Arial"/>
              <a:buChar char="•"/>
              <a:defRPr sz="2400" kern="1200">
                <a:solidFill>
                  <a:schemeClr val="accent6"/>
                </a:solidFill>
                <a:latin typeface="Arial"/>
                <a:ea typeface="+mn-ea"/>
                <a:cs typeface="Arial"/>
              </a:defRPr>
            </a:lvl2pPr>
            <a:lvl3pPr marL="538163" indent="-242888" algn="l" defTabSz="457200" rtl="0" eaLnBrk="1" latinLnBrk="0" hangingPunct="1">
              <a:spcBef>
                <a:spcPct val="20000"/>
              </a:spcBef>
              <a:buSzPct val="100000"/>
              <a:buFont typeface="Arial"/>
              <a:buChar char="•"/>
              <a:defRPr sz="2000" kern="1200">
                <a:solidFill>
                  <a:schemeClr val="accent6"/>
                </a:solidFill>
                <a:latin typeface="Arial"/>
                <a:ea typeface="+mn-ea"/>
                <a:cs typeface="Arial"/>
              </a:defRPr>
            </a:lvl3pPr>
            <a:lvl4pPr marL="808038" indent="-228600" algn="l" defTabSz="442913" rtl="0" eaLnBrk="1" latinLnBrk="0" hangingPunct="1">
              <a:spcBef>
                <a:spcPct val="20000"/>
              </a:spcBef>
              <a:buFont typeface="Arial"/>
              <a:buChar char="•"/>
              <a:defRPr sz="2000" kern="1200">
                <a:solidFill>
                  <a:schemeClr val="accent6"/>
                </a:solidFill>
                <a:latin typeface="Arial"/>
                <a:ea typeface="+mn-ea"/>
                <a:cs typeface="Arial"/>
              </a:defRPr>
            </a:lvl4pPr>
            <a:lvl5pPr marL="1074738" indent="-228600" algn="l" defTabSz="457200" rtl="0" eaLnBrk="1" latinLnBrk="0" hangingPunct="1">
              <a:spcBef>
                <a:spcPct val="20000"/>
              </a:spcBef>
              <a:buFont typeface="Arial"/>
              <a:buChar char="•"/>
              <a:defRPr sz="2000" kern="1200">
                <a:solidFill>
                  <a:schemeClr val="accent6"/>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42950" lvl="1" indent="-457200">
              <a:lnSpc>
                <a:spcPct val="100000"/>
              </a:lnSpc>
              <a:buFont typeface="Wingdings" pitchFamily="2" charset="2"/>
              <a:buChar char="Ø"/>
            </a:pPr>
            <a:r>
              <a:rPr lang="en-US" sz="1600" dirty="0" smtClean="0">
                <a:solidFill>
                  <a:schemeClr val="tx1"/>
                </a:solidFill>
                <a:latin typeface="+mj-lt"/>
              </a:rPr>
              <a:t>Application failover using virtual name</a:t>
            </a:r>
          </a:p>
          <a:p>
            <a:pPr marL="742950" lvl="1" indent="-457200">
              <a:lnSpc>
                <a:spcPct val="100000"/>
              </a:lnSpc>
              <a:buFont typeface="Wingdings" pitchFamily="2" charset="2"/>
              <a:buChar char="Ø"/>
            </a:pPr>
            <a:r>
              <a:rPr lang="en-US" sz="1600" dirty="0" smtClean="0">
                <a:solidFill>
                  <a:schemeClr val="tx1"/>
                </a:solidFill>
                <a:latin typeface="+mj-lt"/>
              </a:rPr>
              <a:t>Configuration Wizard</a:t>
            </a:r>
          </a:p>
          <a:p>
            <a:pPr marL="742950" lvl="1" indent="-457200">
              <a:lnSpc>
                <a:spcPct val="100000"/>
              </a:lnSpc>
              <a:buFont typeface="Wingdings" pitchFamily="2" charset="2"/>
              <a:buChar char="Ø"/>
            </a:pPr>
            <a:r>
              <a:rPr lang="en-US" sz="1600" dirty="0" smtClean="0">
                <a:solidFill>
                  <a:schemeClr val="tx1"/>
                </a:solidFill>
                <a:latin typeface="+mj-lt"/>
              </a:rPr>
              <a:t>Dashboard</a:t>
            </a:r>
          </a:p>
          <a:p>
            <a:pPr marL="742950" lvl="1" indent="-457200">
              <a:lnSpc>
                <a:spcPct val="100000"/>
              </a:lnSpc>
              <a:buFont typeface="Wingdings" pitchFamily="2" charset="2"/>
              <a:buChar char="Ø"/>
            </a:pPr>
            <a:r>
              <a:rPr lang="en-US" sz="1600" dirty="0" smtClean="0">
                <a:solidFill>
                  <a:schemeClr val="tx1"/>
                </a:solidFill>
                <a:latin typeface="+mj-lt"/>
              </a:rPr>
              <a:t>System Center Integration</a:t>
            </a:r>
          </a:p>
          <a:p>
            <a:pPr marL="742950" lvl="1" indent="-457200">
              <a:lnSpc>
                <a:spcPct val="100000"/>
              </a:lnSpc>
              <a:buFont typeface="Wingdings" pitchFamily="2" charset="2"/>
              <a:buChar char="Ø"/>
            </a:pPr>
            <a:r>
              <a:rPr lang="en-US" sz="1600" dirty="0" smtClean="0">
                <a:solidFill>
                  <a:schemeClr val="tx1"/>
                </a:solidFill>
                <a:latin typeface="+mj-lt"/>
              </a:rPr>
              <a:t>Rich diagnostic infrastructure</a:t>
            </a:r>
          </a:p>
          <a:p>
            <a:pPr marL="742950" lvl="1" indent="-457200">
              <a:lnSpc>
                <a:spcPct val="100000"/>
              </a:lnSpc>
              <a:buFont typeface="Wingdings" pitchFamily="2" charset="2"/>
              <a:buChar char="Ø"/>
            </a:pPr>
            <a:r>
              <a:rPr lang="en-US" sz="1600" dirty="0" smtClean="0">
                <a:solidFill>
                  <a:schemeClr val="tx1"/>
                </a:solidFill>
                <a:latin typeface="+mj-lt"/>
              </a:rPr>
              <a:t>File-stream replication</a:t>
            </a:r>
          </a:p>
          <a:p>
            <a:pPr marL="742950" lvl="1" indent="-457200">
              <a:lnSpc>
                <a:spcPct val="100000"/>
              </a:lnSpc>
              <a:buFont typeface="Wingdings" pitchFamily="2" charset="2"/>
              <a:buChar char="Ø"/>
            </a:pPr>
            <a:r>
              <a:rPr lang="en-US" sz="1600" dirty="0" smtClean="0">
                <a:solidFill>
                  <a:schemeClr val="tx1"/>
                </a:solidFill>
                <a:latin typeface="+mj-lt"/>
              </a:rPr>
              <a:t>Replication publisher failover</a:t>
            </a:r>
          </a:p>
          <a:p>
            <a:pPr marL="742950" lvl="1" indent="-457200">
              <a:lnSpc>
                <a:spcPct val="100000"/>
              </a:lnSpc>
              <a:buFont typeface="Arial" pitchFamily="34" charset="0"/>
              <a:buChar char="•"/>
            </a:pPr>
            <a:endParaRPr lang="en-US" sz="1600" dirty="0" smtClean="0">
              <a:solidFill>
                <a:schemeClr val="tx1"/>
              </a:solidFill>
              <a:latin typeface="+mj-lt"/>
            </a:endParaRPr>
          </a:p>
          <a:p>
            <a:endParaRPr lang="en-US" sz="1600" dirty="0" smtClean="0">
              <a:solidFill>
                <a:schemeClr val="tx1"/>
              </a:solidFill>
              <a:latin typeface="+mj-lt"/>
            </a:endParaRPr>
          </a:p>
          <a:p>
            <a:pPr lvl="1" indent="0">
              <a:buFont typeface="Arial"/>
              <a:buNone/>
            </a:pPr>
            <a:endParaRPr lang="en-US" sz="1600" dirty="0">
              <a:solidFill>
                <a:schemeClr val="tx1"/>
              </a:solidFill>
              <a:latin typeface="+mj-lt"/>
            </a:endParaRPr>
          </a:p>
        </p:txBody>
      </p:sp>
      <p:sp>
        <p:nvSpPr>
          <p:cNvPr id="14" name="TextBox 13"/>
          <p:cNvSpPr txBox="1"/>
          <p:nvPr/>
        </p:nvSpPr>
        <p:spPr>
          <a:xfrm>
            <a:off x="267209" y="3010008"/>
            <a:ext cx="2884782" cy="369332"/>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dirty="0" smtClean="0"/>
              <a:t>Flexible</a:t>
            </a:r>
            <a:endParaRPr lang="en-US" dirty="0"/>
          </a:p>
        </p:txBody>
      </p:sp>
      <p:sp>
        <p:nvSpPr>
          <p:cNvPr id="15" name="TextBox 14"/>
          <p:cNvSpPr txBox="1"/>
          <p:nvPr/>
        </p:nvSpPr>
        <p:spPr>
          <a:xfrm>
            <a:off x="3626146" y="3042928"/>
            <a:ext cx="234891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dirty="0" smtClean="0"/>
              <a:t>Integrated</a:t>
            </a:r>
            <a:endParaRPr lang="en-US" dirty="0"/>
          </a:p>
        </p:txBody>
      </p:sp>
      <p:sp>
        <p:nvSpPr>
          <p:cNvPr id="16" name="TextBox 15"/>
          <p:cNvSpPr txBox="1"/>
          <p:nvPr/>
        </p:nvSpPr>
        <p:spPr>
          <a:xfrm>
            <a:off x="6668353" y="3043535"/>
            <a:ext cx="2208094"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dirty="0" smtClean="0"/>
              <a:t>Efficient</a:t>
            </a:r>
            <a:endParaRPr lang="en-US" dirty="0"/>
          </a:p>
        </p:txBody>
      </p:sp>
      <p:sp>
        <p:nvSpPr>
          <p:cNvPr id="17" name="Content Placeholder 2"/>
          <p:cNvSpPr txBox="1">
            <a:spLocks/>
          </p:cNvSpPr>
          <p:nvPr/>
        </p:nvSpPr>
        <p:spPr>
          <a:xfrm>
            <a:off x="6400801" y="3429000"/>
            <a:ext cx="2743199" cy="3135283"/>
          </a:xfrm>
          <a:prstGeom prst="rect">
            <a:avLst/>
          </a:prstGeom>
        </p:spPr>
        <p:txBody>
          <a:bodyPr vert="horz" lIns="91440" tIns="45720" rIns="91440" bIns="45720" rtlCol="0">
            <a:noAutofit/>
          </a:bodyPr>
          <a:lstStyle>
            <a:lvl1pPr marL="0" indent="0" algn="l" defTabSz="457200" rtl="0" eaLnBrk="1" latinLnBrk="0" hangingPunct="1">
              <a:lnSpc>
                <a:spcPts val="2800"/>
              </a:lnSpc>
              <a:spcBef>
                <a:spcPts val="500"/>
              </a:spcBef>
              <a:spcAft>
                <a:spcPts val="800"/>
              </a:spcAft>
              <a:buFont typeface="Arial"/>
              <a:buNone/>
              <a:defRPr sz="2800" kern="1200">
                <a:solidFill>
                  <a:schemeClr val="accent6"/>
                </a:solidFill>
                <a:latin typeface="Arial"/>
                <a:ea typeface="+mn-ea"/>
                <a:cs typeface="Arial"/>
              </a:defRPr>
            </a:lvl1pPr>
            <a:lvl2pPr marL="285750" indent="-285750" algn="l" defTabSz="457200" rtl="0" eaLnBrk="1" latinLnBrk="0" hangingPunct="1">
              <a:lnSpc>
                <a:spcPts val="2500"/>
              </a:lnSpc>
              <a:spcBef>
                <a:spcPts val="200"/>
              </a:spcBef>
              <a:spcAft>
                <a:spcPts val="200"/>
              </a:spcAft>
              <a:buFont typeface="Arial"/>
              <a:buChar char="•"/>
              <a:defRPr sz="2400" kern="1200">
                <a:solidFill>
                  <a:schemeClr val="accent6"/>
                </a:solidFill>
                <a:latin typeface="Arial"/>
                <a:ea typeface="+mn-ea"/>
                <a:cs typeface="Arial"/>
              </a:defRPr>
            </a:lvl2pPr>
            <a:lvl3pPr marL="538163" indent="-242888" algn="l" defTabSz="457200" rtl="0" eaLnBrk="1" latinLnBrk="0" hangingPunct="1">
              <a:spcBef>
                <a:spcPct val="20000"/>
              </a:spcBef>
              <a:buSzPct val="100000"/>
              <a:buFont typeface="Arial"/>
              <a:buChar char="•"/>
              <a:defRPr sz="2000" kern="1200">
                <a:solidFill>
                  <a:schemeClr val="accent6"/>
                </a:solidFill>
                <a:latin typeface="Arial"/>
                <a:ea typeface="+mn-ea"/>
                <a:cs typeface="Arial"/>
              </a:defRPr>
            </a:lvl3pPr>
            <a:lvl4pPr marL="808038" indent="-228600" algn="l" defTabSz="442913" rtl="0" eaLnBrk="1" latinLnBrk="0" hangingPunct="1">
              <a:spcBef>
                <a:spcPct val="20000"/>
              </a:spcBef>
              <a:buFont typeface="Arial"/>
              <a:buChar char="•"/>
              <a:defRPr sz="2000" kern="1200">
                <a:solidFill>
                  <a:schemeClr val="accent6"/>
                </a:solidFill>
                <a:latin typeface="Arial"/>
                <a:ea typeface="+mn-ea"/>
                <a:cs typeface="Arial"/>
              </a:defRPr>
            </a:lvl4pPr>
            <a:lvl5pPr marL="1074738" indent="-228600" algn="l" defTabSz="457200" rtl="0" eaLnBrk="1" latinLnBrk="0" hangingPunct="1">
              <a:spcBef>
                <a:spcPct val="20000"/>
              </a:spcBef>
              <a:buFont typeface="Arial"/>
              <a:buChar char="•"/>
              <a:defRPr sz="2000" kern="1200">
                <a:solidFill>
                  <a:schemeClr val="accent6"/>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42950" lvl="1" indent="-457200">
              <a:lnSpc>
                <a:spcPct val="100000"/>
              </a:lnSpc>
              <a:buFont typeface="Wingdings" pitchFamily="2" charset="2"/>
              <a:buChar char="Ø"/>
            </a:pPr>
            <a:r>
              <a:rPr lang="en-US" sz="1600" dirty="0" smtClean="0">
                <a:solidFill>
                  <a:schemeClr val="tx1"/>
                </a:solidFill>
                <a:latin typeface="+mj-lt"/>
              </a:rPr>
              <a:t>Active Secondary</a:t>
            </a:r>
          </a:p>
          <a:p>
            <a:pPr marL="995363" lvl="2" indent="-457200">
              <a:buFont typeface="Wingdings" pitchFamily="2" charset="2"/>
              <a:buChar char="Ø"/>
            </a:pPr>
            <a:r>
              <a:rPr lang="en-US" sz="1600" dirty="0" smtClean="0">
                <a:solidFill>
                  <a:schemeClr val="tx1"/>
                </a:solidFill>
                <a:latin typeface="+mj-lt"/>
              </a:rPr>
              <a:t>Readable Secondary</a:t>
            </a:r>
          </a:p>
          <a:p>
            <a:pPr marL="995363" lvl="2" indent="-457200">
              <a:buFont typeface="Wingdings" pitchFamily="2" charset="2"/>
              <a:buChar char="Ø"/>
            </a:pPr>
            <a:r>
              <a:rPr lang="en-US" sz="1600" dirty="0" smtClean="0">
                <a:solidFill>
                  <a:schemeClr val="tx1"/>
                </a:solidFill>
                <a:latin typeface="+mj-lt"/>
              </a:rPr>
              <a:t>Backup from Secondary</a:t>
            </a:r>
          </a:p>
          <a:p>
            <a:pPr lvl="2" indent="0">
              <a:buNone/>
            </a:pPr>
            <a:endParaRPr lang="en-US" sz="1600" dirty="0" smtClean="0">
              <a:solidFill>
                <a:schemeClr val="tx1"/>
              </a:solidFill>
              <a:latin typeface="+mj-lt"/>
            </a:endParaRPr>
          </a:p>
          <a:p>
            <a:pPr marL="742950" lvl="1" indent="-457200">
              <a:lnSpc>
                <a:spcPct val="100000"/>
              </a:lnSpc>
              <a:buFont typeface="Wingdings" pitchFamily="2" charset="2"/>
              <a:buChar char="Ø"/>
            </a:pPr>
            <a:r>
              <a:rPr lang="en-US" sz="1600" dirty="0" smtClean="0">
                <a:solidFill>
                  <a:schemeClr val="tx1"/>
                </a:solidFill>
                <a:latin typeface="+mj-lt"/>
              </a:rPr>
              <a:t>Automation using power-shell</a:t>
            </a:r>
          </a:p>
          <a:p>
            <a:pPr marL="742950" lvl="1" indent="-457200">
              <a:lnSpc>
                <a:spcPct val="100000"/>
              </a:lnSpc>
              <a:buFont typeface="Arial" pitchFamily="34" charset="0"/>
              <a:buChar char="•"/>
            </a:pPr>
            <a:endParaRPr lang="en-US" sz="1600" dirty="0" smtClean="0">
              <a:solidFill>
                <a:schemeClr val="tx1"/>
              </a:solidFill>
              <a:latin typeface="+mj-lt"/>
            </a:endParaRPr>
          </a:p>
          <a:p>
            <a:endParaRPr lang="en-US" sz="1600" dirty="0" smtClean="0">
              <a:solidFill>
                <a:schemeClr val="tx1"/>
              </a:solidFill>
              <a:latin typeface="+mj-lt"/>
            </a:endParaRPr>
          </a:p>
          <a:p>
            <a:pPr lvl="1" indent="0">
              <a:buFont typeface="Arial"/>
              <a:buNone/>
            </a:pPr>
            <a:endParaRPr lang="en-US" sz="1600" dirty="0">
              <a:solidFill>
                <a:schemeClr val="tx1"/>
              </a:solidFill>
              <a:latin typeface="+mj-lt"/>
            </a:endParaRPr>
          </a:p>
        </p:txBody>
      </p:sp>
      <p:pic>
        <p:nvPicPr>
          <p:cNvPr id="18"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351475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additive="base">
                                        <p:cTn id="14"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1"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1"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build="p"/>
      <p:bldP spid="12" grpId="0"/>
      <p:bldP spid="13" grpId="0"/>
      <p:bldP spid="14" grpId="0" animBg="1"/>
      <p:bldP spid="15" grpId="0" animBg="1"/>
      <p:bldP spid="16"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a:solidFill>
                  <a:schemeClr val="bg1">
                    <a:lumMod val="50000"/>
                  </a:schemeClr>
                </a:solidFill>
                <a:latin typeface="Impact" pitchFamily="34" charset="0"/>
              </a:rPr>
              <a:t>Demo </a:t>
            </a:r>
            <a:r>
              <a:rPr lang="en-US" sz="2400" dirty="0" smtClean="0">
                <a:solidFill>
                  <a:schemeClr val="bg1">
                    <a:lumMod val="50000"/>
                  </a:schemeClr>
                </a:solidFill>
                <a:latin typeface="Impact" pitchFamily="34" charset="0"/>
              </a:rPr>
              <a:t>– Setting up  </a:t>
            </a:r>
            <a:r>
              <a:rPr lang="en-US" sz="2400" dirty="0" err="1" smtClean="0">
                <a:solidFill>
                  <a:schemeClr val="bg1">
                    <a:lumMod val="50000"/>
                  </a:schemeClr>
                </a:solidFill>
                <a:latin typeface="Impact" pitchFamily="34" charset="0"/>
              </a:rPr>
              <a:t>AlwaysOn</a:t>
            </a:r>
            <a:endParaRPr lang="en-US" sz="2400" dirty="0">
              <a:solidFill>
                <a:schemeClr val="accent5"/>
              </a:solidFill>
              <a:latin typeface="Impact" pitchFamily="34" charset="0"/>
            </a:endParaRPr>
          </a:p>
        </p:txBody>
      </p:sp>
      <p:sp>
        <p:nvSpPr>
          <p:cNvPr id="10" name="Text Placeholder 2"/>
          <p:cNvSpPr txBox="1">
            <a:spLocks/>
          </p:cNvSpPr>
          <p:nvPr/>
        </p:nvSpPr>
        <p:spPr>
          <a:xfrm>
            <a:off x="1066800" y="1600200"/>
            <a:ext cx="7542095" cy="38100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solidFill>
                  <a:schemeClr val="bg1">
                    <a:lumMod val="50000"/>
                  </a:schemeClr>
                </a:solidFill>
                <a:latin typeface="Impact" pitchFamily="34" charset="0"/>
              </a:rPr>
              <a:t>Configure </a:t>
            </a:r>
            <a:r>
              <a:rPr lang="en-US" sz="2400" dirty="0" err="1" smtClean="0">
                <a:solidFill>
                  <a:schemeClr val="bg1">
                    <a:lumMod val="50000"/>
                  </a:schemeClr>
                </a:solidFill>
                <a:latin typeface="Impact" pitchFamily="34" charset="0"/>
              </a:rPr>
              <a:t>AlwaysOn</a:t>
            </a:r>
            <a:r>
              <a:rPr lang="en-US" sz="2400" dirty="0" smtClean="0">
                <a:solidFill>
                  <a:schemeClr val="bg1">
                    <a:lumMod val="50000"/>
                  </a:schemeClr>
                </a:solidFill>
                <a:latin typeface="Impact" pitchFamily="34" charset="0"/>
              </a:rPr>
              <a:t> Availability Group</a:t>
            </a:r>
            <a:endParaRPr lang="en-US" sz="2400" dirty="0">
              <a:solidFill>
                <a:schemeClr val="bg1">
                  <a:lumMod val="50000"/>
                </a:schemeClr>
              </a:solidFill>
              <a:latin typeface="Impact" pitchFamily="34" charset="0"/>
            </a:endParaRPr>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13702909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What we did in demo?</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1828800"/>
          </a:xfrm>
        </p:spPr>
        <p:txBody>
          <a:bodyPr>
            <a:noAutofit/>
          </a:bodyPr>
          <a:lstStyle/>
          <a:p>
            <a:r>
              <a:rPr lang="en-IN" sz="1600" dirty="0"/>
              <a:t>Replace Database Mirroring and Log Shipping with Availability Group</a:t>
            </a:r>
          </a:p>
          <a:p>
            <a:r>
              <a:rPr lang="en-IN" sz="1600" dirty="0"/>
              <a:t>Advantages:</a:t>
            </a:r>
          </a:p>
          <a:p>
            <a:pPr lvl="1"/>
            <a:r>
              <a:rPr lang="en-IN" sz="1600" dirty="0"/>
              <a:t>One integrated solution for HA and DR</a:t>
            </a:r>
          </a:p>
          <a:p>
            <a:pPr lvl="1"/>
            <a:r>
              <a:rPr lang="en-IN" sz="1600" dirty="0"/>
              <a:t>Groups of databases failing over together</a:t>
            </a:r>
          </a:p>
          <a:p>
            <a:pPr lvl="1"/>
            <a:r>
              <a:rPr lang="en-IN" sz="1600" dirty="0" smtClean="0"/>
              <a:t>Multiple </a:t>
            </a:r>
            <a:r>
              <a:rPr lang="en-IN" sz="1600" dirty="0" err="1"/>
              <a:t>secondaries</a:t>
            </a:r>
            <a:endParaRPr lang="en-IN" sz="1600" dirty="0"/>
          </a:p>
          <a:p>
            <a:pPr lvl="1"/>
            <a:r>
              <a:rPr lang="en-IN" sz="1600" dirty="0" smtClean="0"/>
              <a:t>Listener </a:t>
            </a:r>
            <a:r>
              <a:rPr lang="en-IN" sz="1600" dirty="0"/>
              <a:t>for Client </a:t>
            </a:r>
            <a:r>
              <a:rPr lang="en-IN" sz="1600" dirty="0" smtClean="0"/>
              <a:t>Connectivity</a:t>
            </a:r>
          </a:p>
          <a:p>
            <a:pPr lvl="1"/>
            <a:r>
              <a:rPr lang="en-IN" sz="1600" dirty="0"/>
              <a:t>Backup on secondary</a:t>
            </a:r>
          </a:p>
          <a:p>
            <a:pPr lvl="1"/>
            <a:r>
              <a:rPr lang="en-IN" sz="1600" dirty="0"/>
              <a:t>Readable secondary</a:t>
            </a:r>
          </a:p>
          <a:p>
            <a:r>
              <a:rPr lang="en-IN" sz="1600" dirty="0" smtClean="0"/>
              <a:t>Restrictions</a:t>
            </a:r>
            <a:r>
              <a:rPr lang="en-IN" sz="1600" dirty="0"/>
              <a:t>:</a:t>
            </a:r>
          </a:p>
          <a:p>
            <a:pPr lvl="1"/>
            <a:r>
              <a:rPr lang="en-IN" sz="1600" dirty="0"/>
              <a:t>No delayed apply on the </a:t>
            </a:r>
            <a:r>
              <a:rPr lang="en-IN" sz="1600" dirty="0" smtClean="0"/>
              <a:t>secondary	</a:t>
            </a:r>
            <a:endParaRPr lang="en-IN" sz="1600" dirty="0"/>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4128323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P r e – r e q u </a:t>
            </a:r>
            <a:r>
              <a:rPr lang="en-US" sz="2400" dirty="0" err="1" smtClean="0">
                <a:solidFill>
                  <a:schemeClr val="bg1">
                    <a:lumMod val="50000"/>
                  </a:schemeClr>
                </a:solidFill>
                <a:latin typeface="Impact" pitchFamily="34" charset="0"/>
              </a:rPr>
              <a:t>i</a:t>
            </a:r>
            <a:r>
              <a:rPr lang="en-US" sz="2400" dirty="0" smtClean="0">
                <a:solidFill>
                  <a:schemeClr val="bg1">
                    <a:lumMod val="50000"/>
                  </a:schemeClr>
                </a:solidFill>
                <a:latin typeface="Impact" pitchFamily="34" charset="0"/>
              </a:rPr>
              <a:t> s </a:t>
            </a:r>
            <a:r>
              <a:rPr lang="en-US" sz="2400" dirty="0" err="1">
                <a:solidFill>
                  <a:schemeClr val="bg1">
                    <a:lumMod val="50000"/>
                  </a:schemeClr>
                </a:solidFill>
                <a:latin typeface="Impact" pitchFamily="34" charset="0"/>
              </a:rPr>
              <a:t>i</a:t>
            </a:r>
            <a:r>
              <a:rPr lang="en-US" sz="2400" dirty="0" smtClean="0">
                <a:solidFill>
                  <a:schemeClr val="bg1">
                    <a:lumMod val="50000"/>
                  </a:schemeClr>
                </a:solidFill>
                <a:latin typeface="Impact" pitchFamily="34" charset="0"/>
              </a:rPr>
              <a:t> t e s</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3657600"/>
          </a:xfrm>
        </p:spPr>
        <p:txBody>
          <a:bodyPr>
            <a:noAutofit/>
          </a:bodyPr>
          <a:lstStyle/>
          <a:p>
            <a:r>
              <a:rPr lang="en-IN" sz="1600" dirty="0"/>
              <a:t>All SQL servers (including the secondary in the DR site) in the same Windows </a:t>
            </a:r>
            <a:r>
              <a:rPr lang="en-IN" sz="1600" dirty="0" smtClean="0"/>
              <a:t>domain.</a:t>
            </a:r>
            <a:endParaRPr lang="en-IN" sz="1600" dirty="0"/>
          </a:p>
          <a:p>
            <a:r>
              <a:rPr lang="en-IN" sz="1600" dirty="0"/>
              <a:t>One Windows Server Failover Cluster spreads over the primary and DR sites</a:t>
            </a:r>
          </a:p>
          <a:p>
            <a:r>
              <a:rPr lang="en-IN" sz="1600" dirty="0"/>
              <a:t>All the databases must be in FULL recovery </a:t>
            </a:r>
            <a:r>
              <a:rPr lang="en-IN" sz="1600" dirty="0" smtClean="0"/>
              <a:t>model</a:t>
            </a:r>
          </a:p>
          <a:p>
            <a:r>
              <a:rPr lang="en-US" sz="1600" dirty="0"/>
              <a:t>To create WFSC cluster user running creation must </a:t>
            </a:r>
            <a:r>
              <a:rPr lang="en-US" sz="1600" dirty="0" smtClean="0"/>
              <a:t>have:</a:t>
            </a:r>
          </a:p>
          <a:p>
            <a:pPr lvl="1"/>
            <a:r>
              <a:rPr lang="en-US" sz="1600" dirty="0" smtClean="0"/>
              <a:t>Domain account</a:t>
            </a:r>
          </a:p>
          <a:p>
            <a:pPr lvl="1"/>
            <a:r>
              <a:rPr lang="en-US" sz="1600" dirty="0" smtClean="0"/>
              <a:t>Administrator </a:t>
            </a:r>
            <a:r>
              <a:rPr lang="en-US" sz="1600" dirty="0"/>
              <a:t>on all </a:t>
            </a:r>
            <a:r>
              <a:rPr lang="en-US" sz="1600" dirty="0" smtClean="0"/>
              <a:t>machines</a:t>
            </a:r>
          </a:p>
          <a:p>
            <a:pPr lvl="1"/>
            <a:r>
              <a:rPr lang="en-US" sz="1600" dirty="0" smtClean="0"/>
              <a:t>Have </a:t>
            </a:r>
            <a:r>
              <a:rPr lang="en-US" sz="1600" dirty="0"/>
              <a:t>Create Computer objects and Read All Properties rights in </a:t>
            </a:r>
            <a:r>
              <a:rPr lang="en-US" sz="1600" dirty="0" smtClean="0"/>
              <a:t>AD</a:t>
            </a:r>
          </a:p>
          <a:p>
            <a:pPr lvl="1"/>
            <a:r>
              <a:rPr lang="en-US" sz="1600" dirty="0" smtClean="0"/>
              <a:t>Detailed </a:t>
            </a:r>
            <a:r>
              <a:rPr lang="en-US" sz="1600" dirty="0"/>
              <a:t>Article: </a:t>
            </a:r>
            <a:r>
              <a:rPr lang="en-US" sz="1600" dirty="0">
                <a:hlinkClick r:id="rId3"/>
              </a:rPr>
              <a:t>http://technet.microsoft.com/en-us/library/cc731002(WS.10).aspx</a:t>
            </a:r>
            <a:endParaRPr lang="en-US" sz="1600" dirty="0"/>
          </a:p>
          <a:p>
            <a:r>
              <a:rPr lang="en-US" sz="1600" dirty="0" smtClean="0">
                <a:hlinkClick r:id="rId4"/>
              </a:rPr>
              <a:t>KB 976097</a:t>
            </a:r>
            <a:endParaRPr lang="en-US" sz="1600" dirty="0" smtClean="0"/>
          </a:p>
          <a:p>
            <a:pPr lvl="1"/>
            <a:r>
              <a:rPr lang="en-US" sz="1600" dirty="0"/>
              <a:t>S</a:t>
            </a:r>
            <a:r>
              <a:rPr lang="en-US" sz="1600" dirty="0" smtClean="0"/>
              <a:t>upports </a:t>
            </a:r>
            <a:r>
              <a:rPr lang="en-US" sz="1600" dirty="0"/>
              <a:t>SQL Server Failover Cluster Instances with </a:t>
            </a:r>
            <a:r>
              <a:rPr lang="en-US" sz="1600" dirty="0" err="1"/>
              <a:t>AlwaysOn</a:t>
            </a:r>
            <a:r>
              <a:rPr lang="en-US" sz="1600" dirty="0"/>
              <a:t> Availability Groups</a:t>
            </a:r>
          </a:p>
          <a:p>
            <a:r>
              <a:rPr lang="en-US" sz="1600" dirty="0" smtClean="0">
                <a:hlinkClick r:id=""/>
              </a:rPr>
              <a:t>KB 2494036</a:t>
            </a:r>
            <a:endParaRPr lang="en-US" sz="1600" dirty="0" smtClean="0"/>
          </a:p>
          <a:p>
            <a:pPr lvl="1"/>
            <a:r>
              <a:rPr lang="en-US" sz="1600" dirty="0" smtClean="0"/>
              <a:t>Supports </a:t>
            </a:r>
            <a:r>
              <a:rPr lang="en-US" sz="1600" dirty="0"/>
              <a:t>configuring optimal quorum with non-automatic failover targets</a:t>
            </a:r>
          </a:p>
          <a:p>
            <a:endParaRPr lang="en-IN" sz="1600" dirty="0"/>
          </a:p>
          <a:p>
            <a:endParaRPr lang="en-IN" sz="1600" dirty="0"/>
          </a:p>
        </p:txBody>
      </p:sp>
      <p:pic>
        <p:nvPicPr>
          <p:cNvPr id="12" name="Picture 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32019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p:cNvGrpSpPr/>
          <p:nvPr/>
        </p:nvGrpSpPr>
        <p:grpSpPr>
          <a:xfrm>
            <a:off x="256309" y="1620982"/>
            <a:ext cx="10487891" cy="5846618"/>
            <a:chOff x="471789" y="914400"/>
            <a:chExt cx="5027272" cy="3094691"/>
          </a:xfrm>
        </p:grpSpPr>
        <p:pic>
          <p:nvPicPr>
            <p:cNvPr id="81" name="Picture 80" descr="\\johnlserver\docs$\Artwork from DVD Website\Icons - Illustrations\Maps Globes\USA map states with glow.png"/>
            <p:cNvPicPr>
              <a:picLocks noChangeAspect="1" noChangeArrowheads="1"/>
            </p:cNvPicPr>
            <p:nvPr/>
          </p:nvPicPr>
          <p:blipFill rotWithShape="1">
            <a:blip r:embed="rId2" cstate="print"/>
            <a:srcRect l="50000"/>
            <a:stretch/>
          </p:blipFill>
          <p:spPr bwMode="auto">
            <a:xfrm>
              <a:off x="471789" y="914400"/>
              <a:ext cx="5027272" cy="3094691"/>
            </a:xfrm>
            <a:prstGeom prst="rect">
              <a:avLst/>
            </a:prstGeom>
            <a:noFill/>
            <a:ln w="9525">
              <a:noFill/>
              <a:miter lim="800000"/>
              <a:headEnd/>
              <a:tailEnd/>
            </a:ln>
          </p:spPr>
        </p:pic>
        <p:pic>
          <p:nvPicPr>
            <p:cNvPr id="82" name="Picture 81" descr="\\johnlserver\docs$\Artwork from DVD Website\Icons - Illustrations\_XML ICONS\Servers SQL database computer.png"/>
            <p:cNvPicPr>
              <a:picLocks noChangeAspect="1" noChangeArrowheads="1"/>
            </p:cNvPicPr>
            <p:nvPr/>
          </p:nvPicPr>
          <p:blipFill>
            <a:blip r:embed="rId3" cstate="print"/>
            <a:srcRect/>
            <a:stretch>
              <a:fillRect/>
            </a:stretch>
          </p:blipFill>
          <p:spPr bwMode="auto">
            <a:xfrm>
              <a:off x="1427908" y="1853803"/>
              <a:ext cx="523702" cy="864394"/>
            </a:xfrm>
            <a:prstGeom prst="rect">
              <a:avLst/>
            </a:prstGeom>
            <a:noFill/>
            <a:ln w="9525">
              <a:noFill/>
              <a:miter lim="800000"/>
              <a:headEnd/>
              <a:tailEnd/>
            </a:ln>
          </p:spPr>
        </p:pic>
        <p:sp>
          <p:nvSpPr>
            <p:cNvPr id="83" name="Flowchart: Punched Tape 82"/>
            <p:cNvSpPr/>
            <p:nvPr/>
          </p:nvSpPr>
          <p:spPr bwMode="auto">
            <a:xfrm>
              <a:off x="1427908" y="2134789"/>
              <a:ext cx="418407" cy="347662"/>
            </a:xfrm>
            <a:prstGeom prst="flowChartPunchedTape">
              <a:avLst/>
            </a:prstGeom>
            <a:solidFill>
              <a:schemeClr val="bg2">
                <a:lumMod val="50000"/>
                <a:alpha val="44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99" fontAlgn="auto">
                <a:spcBef>
                  <a:spcPts val="0"/>
                </a:spcBef>
                <a:spcAft>
                  <a:spcPts val="0"/>
                </a:spcAft>
                <a:defRPr/>
              </a:pPr>
              <a:r>
                <a:rPr lang="en-US" sz="1100" dirty="0" smtClean="0">
                  <a:solidFill>
                    <a:schemeClr val="bg1"/>
                  </a:solidFill>
                  <a:effectLst>
                    <a:outerShdw blurRad="38100" dist="38100" dir="2700000" algn="tl">
                      <a:srgbClr val="000000">
                        <a:alpha val="43137"/>
                      </a:srgbClr>
                    </a:outerShdw>
                  </a:effectLst>
                </a:rPr>
                <a:t>A</a:t>
              </a:r>
              <a:endParaRPr lang="en-US" sz="1100" dirty="0">
                <a:solidFill>
                  <a:schemeClr val="bg1"/>
                </a:solidFill>
                <a:effectLst>
                  <a:outerShdw blurRad="38100" dist="38100" dir="2700000" algn="tl">
                    <a:srgbClr val="000000">
                      <a:alpha val="43137"/>
                    </a:srgbClr>
                  </a:outerShdw>
                </a:effectLst>
              </a:endParaRPr>
            </a:p>
          </p:txBody>
        </p:sp>
        <p:pic>
          <p:nvPicPr>
            <p:cNvPr id="84" name="Picture 83" descr="\\johnlserver\docs$\Artwork from DVD Website\Icons - Illustrations\_XML ICONS\Servers SQL database computer.png"/>
            <p:cNvPicPr>
              <a:picLocks noChangeAspect="1" noChangeArrowheads="1"/>
            </p:cNvPicPr>
            <p:nvPr/>
          </p:nvPicPr>
          <p:blipFill>
            <a:blip r:embed="rId3" cstate="print"/>
            <a:srcRect/>
            <a:stretch>
              <a:fillRect/>
            </a:stretch>
          </p:blipFill>
          <p:spPr bwMode="auto">
            <a:xfrm>
              <a:off x="3191435" y="1621632"/>
              <a:ext cx="523702" cy="864394"/>
            </a:xfrm>
            <a:prstGeom prst="rect">
              <a:avLst/>
            </a:prstGeom>
            <a:noFill/>
            <a:ln w="9525">
              <a:noFill/>
              <a:miter lim="800000"/>
              <a:headEnd/>
              <a:tailEnd/>
            </a:ln>
          </p:spPr>
        </p:pic>
        <p:sp>
          <p:nvSpPr>
            <p:cNvPr id="85" name="Flowchart: Punched Tape 84"/>
            <p:cNvSpPr/>
            <p:nvPr/>
          </p:nvSpPr>
          <p:spPr bwMode="auto">
            <a:xfrm>
              <a:off x="3253047" y="1778794"/>
              <a:ext cx="543098" cy="392906"/>
            </a:xfrm>
            <a:prstGeom prst="flowChartPunchedTape">
              <a:avLst/>
            </a:prstGeom>
            <a:solidFill>
              <a:schemeClr val="bg2">
                <a:lumMod val="50000"/>
                <a:alpha val="44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99" fontAlgn="auto">
                <a:spcBef>
                  <a:spcPts val="0"/>
                </a:spcBef>
                <a:spcAft>
                  <a:spcPts val="0"/>
                </a:spcAft>
                <a:defRPr/>
              </a:pPr>
              <a:r>
                <a:rPr lang="en-US" sz="1100" dirty="0" smtClean="0">
                  <a:solidFill>
                    <a:schemeClr val="bg1"/>
                  </a:solidFill>
                  <a:effectLst>
                    <a:outerShdw blurRad="38100" dist="38100" dir="2700000" algn="tl">
                      <a:srgbClr val="000000">
                        <a:alpha val="43137"/>
                      </a:srgbClr>
                    </a:outerShdw>
                  </a:effectLst>
                </a:rPr>
                <a:t>A</a:t>
              </a:r>
              <a:endParaRPr lang="en-US" sz="1100" dirty="0">
                <a:solidFill>
                  <a:schemeClr val="bg1"/>
                </a:solidFill>
                <a:effectLst>
                  <a:outerShdw blurRad="38100" dist="38100" dir="2700000" algn="tl">
                    <a:srgbClr val="000000">
                      <a:alpha val="43137"/>
                    </a:srgbClr>
                  </a:outerShdw>
                </a:effectLst>
              </a:endParaRPr>
            </a:p>
          </p:txBody>
        </p:sp>
        <p:pic>
          <p:nvPicPr>
            <p:cNvPr id="86" name="Picture 85" descr="\\johnlserver\docs$\Artwork from DVD Website\Icons - Illustrations\_XML ICONS\Servers SQL database computer.png"/>
            <p:cNvPicPr>
              <a:picLocks noChangeAspect="1" noChangeArrowheads="1"/>
            </p:cNvPicPr>
            <p:nvPr/>
          </p:nvPicPr>
          <p:blipFill>
            <a:blip r:embed="rId3" cstate="print"/>
            <a:srcRect/>
            <a:stretch>
              <a:fillRect/>
            </a:stretch>
          </p:blipFill>
          <p:spPr bwMode="auto">
            <a:xfrm>
              <a:off x="3582785" y="1700213"/>
              <a:ext cx="523702" cy="864394"/>
            </a:xfrm>
            <a:prstGeom prst="rect">
              <a:avLst/>
            </a:prstGeom>
            <a:noFill/>
            <a:ln w="9525">
              <a:noFill/>
              <a:miter lim="800000"/>
              <a:headEnd/>
              <a:tailEnd/>
            </a:ln>
          </p:spPr>
        </p:pic>
        <p:pic>
          <p:nvPicPr>
            <p:cNvPr id="87" name="Picture 86" descr="\\johnlserver\docs$\Artwork from DVD Website\Shapes\Arrows\Gold Gradient Collection\arrow 0 gold  arrow curved 6.png"/>
            <p:cNvPicPr>
              <a:picLocks noChangeAspect="1" noChangeArrowheads="1"/>
            </p:cNvPicPr>
            <p:nvPr/>
          </p:nvPicPr>
          <p:blipFill>
            <a:blip r:embed="rId4" cstate="print"/>
            <a:srcRect/>
            <a:stretch>
              <a:fillRect/>
            </a:stretch>
          </p:blipFill>
          <p:spPr bwMode="auto">
            <a:xfrm rot="11066889" flipH="1">
              <a:off x="1372530" y="1468971"/>
              <a:ext cx="2553051" cy="571351"/>
            </a:xfrm>
            <a:prstGeom prst="rect">
              <a:avLst/>
            </a:prstGeom>
            <a:noFill/>
            <a:ln w="9525">
              <a:noFill/>
              <a:miter lim="800000"/>
              <a:headEnd/>
              <a:tailEnd/>
            </a:ln>
          </p:spPr>
        </p:pic>
        <p:pic>
          <p:nvPicPr>
            <p:cNvPr id="88" name="Picture 87" descr="\\johnlserver\docs$\Artwork from DVD Website\Shapes\Arrows\Gold Gradient Collection\arrow 0 gold  arrow curved 6.png"/>
            <p:cNvPicPr>
              <a:picLocks noChangeAspect="1" noChangeArrowheads="1"/>
            </p:cNvPicPr>
            <p:nvPr/>
          </p:nvPicPr>
          <p:blipFill>
            <a:blip r:embed="rId4" cstate="print"/>
            <a:srcRect/>
            <a:stretch>
              <a:fillRect/>
            </a:stretch>
          </p:blipFill>
          <p:spPr bwMode="auto">
            <a:xfrm rot="12150246" flipH="1">
              <a:off x="3308005" y="1450701"/>
              <a:ext cx="578658" cy="571352"/>
            </a:xfrm>
            <a:prstGeom prst="rect">
              <a:avLst/>
            </a:prstGeom>
            <a:noFill/>
            <a:ln w="9525">
              <a:noFill/>
              <a:miter lim="800000"/>
              <a:headEnd/>
              <a:tailEnd/>
            </a:ln>
          </p:spPr>
        </p:pic>
        <p:sp>
          <p:nvSpPr>
            <p:cNvPr id="89" name="Flowchart: Punched Tape 88"/>
            <p:cNvSpPr/>
            <p:nvPr/>
          </p:nvSpPr>
          <p:spPr bwMode="auto">
            <a:xfrm>
              <a:off x="3657600" y="1946644"/>
              <a:ext cx="381000" cy="339356"/>
            </a:xfrm>
            <a:prstGeom prst="flowChartPunchedTap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99" fontAlgn="auto">
                <a:spcBef>
                  <a:spcPts val="0"/>
                </a:spcBef>
                <a:spcAft>
                  <a:spcPts val="0"/>
                </a:spcAft>
                <a:defRPr/>
              </a:pPr>
              <a:r>
                <a:rPr lang="en-US" sz="1000" dirty="0" smtClean="0">
                  <a:solidFill>
                    <a:schemeClr val="bg1"/>
                  </a:solidFill>
                  <a:effectLst>
                    <a:outerShdw blurRad="38100" dist="38100" dir="2700000" algn="tl">
                      <a:srgbClr val="000000">
                        <a:alpha val="43137"/>
                      </a:srgbClr>
                    </a:outerShdw>
                  </a:effectLst>
                </a:rPr>
                <a:t>A</a:t>
              </a:r>
              <a:endParaRPr lang="en-US" sz="1000" dirty="0">
                <a:solidFill>
                  <a:schemeClr val="bg1"/>
                </a:solidFill>
                <a:effectLst>
                  <a:outerShdw blurRad="38100" dist="38100" dir="2700000" algn="tl">
                    <a:srgbClr val="000000">
                      <a:alpha val="43137"/>
                    </a:srgbClr>
                  </a:outerShdw>
                </a:effectLst>
              </a:endParaRPr>
            </a:p>
          </p:txBody>
        </p:sp>
      </p:grpSp>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79" name="TextBox 78"/>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N E W   T O P O L O G Y</a:t>
            </a:r>
            <a:endParaRPr lang="en-US" sz="2400" dirty="0">
              <a:solidFill>
                <a:schemeClr val="accent5"/>
              </a:solidFill>
              <a:latin typeface="Impact" pitchFamily="34" charset="0"/>
            </a:endParaRPr>
          </a:p>
        </p:txBody>
      </p:sp>
      <p:pic>
        <p:nvPicPr>
          <p:cNvPr id="58" name="Picture 5"/>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177666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1+#ppt_h/2"/>
                                          </p:val>
                                        </p:tav>
                                        <p:tav tm="100000">
                                          <p:val>
                                            <p:strVal val="#ppt_y"/>
                                          </p:val>
                                        </p:tav>
                                      </p:tavLst>
                                    </p:anim>
                                  </p:childTnLst>
                                </p:cTn>
                              </p:par>
                              <p:par>
                                <p:cTn id="9" presetID="2" presetClass="exit" presetSubtype="4" fill="hold" grpId="0" nodeType="withEffect">
                                  <p:stCondLst>
                                    <p:cond delay="0"/>
                                  </p:stCondLst>
                                  <p:childTnLst>
                                    <p:anim calcmode="lin" valueType="num">
                                      <p:cBhvr additive="base">
                                        <p:cTn id="10" dur="500"/>
                                        <p:tgtEl>
                                          <p:spTgt spid="79"/>
                                        </p:tgtEl>
                                        <p:attrNameLst>
                                          <p:attrName>ppt_x</p:attrName>
                                        </p:attrNameLst>
                                      </p:cBhvr>
                                      <p:tavLst>
                                        <p:tav tm="0">
                                          <p:val>
                                            <p:strVal val="ppt_x"/>
                                          </p:val>
                                        </p:tav>
                                        <p:tav tm="100000">
                                          <p:val>
                                            <p:strVal val="ppt_x"/>
                                          </p:val>
                                        </p:tav>
                                      </p:tavLst>
                                    </p:anim>
                                    <p:anim calcmode="lin" valueType="num">
                                      <p:cBhvr additive="base">
                                        <p:cTn id="11" dur="500"/>
                                        <p:tgtEl>
                                          <p:spTgt spid="79"/>
                                        </p:tgtEl>
                                        <p:attrNameLst>
                                          <p:attrName>ppt_y</p:attrName>
                                        </p:attrNameLst>
                                      </p:cBhvr>
                                      <p:tavLst>
                                        <p:tav tm="0">
                                          <p:val>
                                            <p:strVal val="ppt_y"/>
                                          </p:val>
                                        </p:tav>
                                        <p:tav tm="100000">
                                          <p:val>
                                            <p:strVal val="1+ppt_h/2"/>
                                          </p:val>
                                        </p:tav>
                                      </p:tavLst>
                                    </p:anim>
                                    <p:set>
                                      <p:cBhvr>
                                        <p:cTn id="12" dur="1" fill="hold">
                                          <p:stCondLst>
                                            <p:cond delay="499"/>
                                          </p:stCondLst>
                                        </p:cTn>
                                        <p:tgtEl>
                                          <p:spTgt spid="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N E W   T O P O L O G Y    A D V A N T A G E</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3886200"/>
          </a:xfrm>
        </p:spPr>
        <p:txBody>
          <a:bodyPr>
            <a:noAutofit/>
          </a:bodyPr>
          <a:lstStyle/>
          <a:p>
            <a:r>
              <a:rPr lang="en-US" sz="1600" dirty="0"/>
              <a:t>Better SLAs</a:t>
            </a:r>
          </a:p>
          <a:p>
            <a:pPr lvl="1"/>
            <a:r>
              <a:rPr lang="en-US" sz="1600" dirty="0"/>
              <a:t>Multiple no data loss </a:t>
            </a:r>
            <a:r>
              <a:rPr lang="en-US" sz="1600" dirty="0" err="1"/>
              <a:t>secondaries</a:t>
            </a:r>
            <a:endParaRPr lang="en-US" sz="1600" dirty="0"/>
          </a:p>
          <a:p>
            <a:pPr lvl="1"/>
            <a:r>
              <a:rPr lang="en-US" sz="1600" dirty="0"/>
              <a:t>Better data loss protection for DR </a:t>
            </a:r>
            <a:r>
              <a:rPr lang="en-US" sz="1600" dirty="0" err="1"/>
              <a:t>secondaries</a:t>
            </a:r>
            <a:r>
              <a:rPr lang="en-US" sz="1600" dirty="0"/>
              <a:t> through continuous replication</a:t>
            </a:r>
          </a:p>
          <a:p>
            <a:pPr lvl="1"/>
            <a:r>
              <a:rPr lang="en-US" sz="1600" dirty="0"/>
              <a:t>Faster failover to DR </a:t>
            </a:r>
            <a:r>
              <a:rPr lang="en-US" sz="1600" dirty="0" err="1"/>
              <a:t>secondaries</a:t>
            </a:r>
            <a:r>
              <a:rPr lang="en-US" sz="1600" dirty="0"/>
              <a:t> through virtual name failover</a:t>
            </a:r>
          </a:p>
          <a:p>
            <a:endParaRPr lang="en-US" sz="1600" dirty="0"/>
          </a:p>
          <a:p>
            <a:r>
              <a:rPr lang="en-US" sz="1600" dirty="0"/>
              <a:t>Easier deployment/management</a:t>
            </a:r>
          </a:p>
          <a:p>
            <a:pPr lvl="1"/>
            <a:r>
              <a:rPr lang="en-US" sz="1600" dirty="0"/>
              <a:t>Unified solution</a:t>
            </a:r>
          </a:p>
          <a:p>
            <a:pPr lvl="1"/>
            <a:r>
              <a:rPr lang="en-US" sz="1600" dirty="0"/>
              <a:t>Simple deployment</a:t>
            </a:r>
          </a:p>
          <a:p>
            <a:pPr lvl="1"/>
            <a:r>
              <a:rPr lang="en-US" sz="1600" dirty="0"/>
              <a:t>Unified dashboard</a:t>
            </a:r>
          </a:p>
          <a:p>
            <a:pPr lvl="1"/>
            <a:r>
              <a:rPr lang="en-US" sz="1600" dirty="0"/>
              <a:t>Rich diagnostics</a:t>
            </a:r>
          </a:p>
          <a:p>
            <a:pPr lvl="1"/>
            <a:r>
              <a:rPr lang="en-US" sz="1600" dirty="0"/>
              <a:t>Centralized management of client connection topology</a:t>
            </a:r>
          </a:p>
          <a:p>
            <a:pPr lvl="1"/>
            <a:r>
              <a:rPr lang="en-US" sz="1600" dirty="0"/>
              <a:t>Multi-DB failover</a:t>
            </a:r>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20601577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7754" y="799877"/>
            <a:ext cx="8646787" cy="1028923"/>
            <a:chOff x="247754" y="507256"/>
            <a:chExt cx="8646787" cy="1028923"/>
          </a:xfrm>
        </p:grpSpPr>
        <p:sp>
          <p:nvSpPr>
            <p:cNvPr id="4" name="TextBox 3"/>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7" name="TextBox 6"/>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a:solidFill>
                    <a:schemeClr val="accent5"/>
                  </a:solidFill>
                  <a:latin typeface="Impact" pitchFamily="34" charset="0"/>
                </a:rPr>
                <a:t>28-30  September</a:t>
              </a:r>
              <a:r>
                <a:rPr lang="en-US" sz="2400" dirty="0">
                  <a:solidFill>
                    <a:schemeClr val="bg1">
                      <a:lumMod val="50000"/>
                    </a:schemeClr>
                  </a:solidFill>
                  <a:latin typeface="Impact" pitchFamily="34" charset="0"/>
                </a:rPr>
                <a:t> </a:t>
              </a:r>
              <a:r>
                <a:rPr lang="en-US" sz="2400" dirty="0">
                  <a:solidFill>
                    <a:schemeClr val="accent5"/>
                  </a:solidFill>
                  <a:latin typeface="Impact" pitchFamily="34" charset="0"/>
                </a:rPr>
                <a:t>2011</a:t>
              </a:r>
            </a:p>
          </p:txBody>
        </p:sp>
      </p:grpSp>
      <p:grpSp>
        <p:nvGrpSpPr>
          <p:cNvPr id="3" name="Group 2"/>
          <p:cNvGrpSpPr/>
          <p:nvPr/>
        </p:nvGrpSpPr>
        <p:grpSpPr>
          <a:xfrm>
            <a:off x="-1" y="3829049"/>
            <a:ext cx="9144001" cy="3028951"/>
            <a:chOff x="-1" y="3829049"/>
            <a:chExt cx="9144001" cy="302895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8667" t="33750" r="11333"/>
            <a:stretch/>
          </p:blipFill>
          <p:spPr>
            <a:xfrm flipV="1">
              <a:off x="-1" y="3829049"/>
              <a:ext cx="9144001" cy="3028951"/>
            </a:xfrm>
            <a:prstGeom prst="rect">
              <a:avLst/>
            </a:prstGeom>
          </p:spPr>
        </p:pic>
        <p:pic>
          <p:nvPicPr>
            <p:cNvPr id="10"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grpSp>
      <p:sp>
        <p:nvSpPr>
          <p:cNvPr id="13" name="TextBox 12"/>
          <p:cNvSpPr txBox="1"/>
          <p:nvPr/>
        </p:nvSpPr>
        <p:spPr>
          <a:xfrm>
            <a:off x="533401" y="2595981"/>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SQL Server </a:t>
            </a:r>
            <a:r>
              <a:rPr lang="en-US" sz="2400" dirty="0" err="1" smtClean="0">
                <a:solidFill>
                  <a:schemeClr val="bg1">
                    <a:lumMod val="50000"/>
                  </a:schemeClr>
                </a:solidFill>
                <a:latin typeface="Impact" pitchFamily="34" charset="0"/>
              </a:rPr>
              <a:t>AlwaysOn</a:t>
            </a:r>
            <a:r>
              <a:rPr lang="en-US" sz="2400" dirty="0" smtClean="0">
                <a:solidFill>
                  <a:schemeClr val="bg1">
                    <a:lumMod val="50000"/>
                  </a:schemeClr>
                </a:solidFill>
                <a:latin typeface="Impact" pitchFamily="34" charset="0"/>
              </a:rPr>
              <a:t> – </a:t>
            </a:r>
            <a:r>
              <a:rPr lang="en-US" sz="2400" dirty="0" err="1" smtClean="0">
                <a:solidFill>
                  <a:schemeClr val="bg1">
                    <a:lumMod val="50000"/>
                  </a:schemeClr>
                </a:solidFill>
                <a:latin typeface="Impact" pitchFamily="34" charset="0"/>
              </a:rPr>
              <a:t>BoS</a:t>
            </a:r>
            <a:r>
              <a:rPr lang="en-US" sz="2400" dirty="0" smtClean="0">
                <a:solidFill>
                  <a:schemeClr val="bg1">
                    <a:lumMod val="50000"/>
                  </a:schemeClr>
                </a:solidFill>
                <a:latin typeface="Impact" pitchFamily="34" charset="0"/>
              </a:rPr>
              <a:t> </a:t>
            </a:r>
            <a:r>
              <a:rPr lang="en-US" sz="2400" dirty="0" smtClean="0">
                <a:solidFill>
                  <a:schemeClr val="bg1">
                    <a:lumMod val="50000"/>
                  </a:schemeClr>
                </a:solidFill>
                <a:latin typeface="Impact" pitchFamily="34" charset="0"/>
              </a:rPr>
              <a:t>(Backup on </a:t>
            </a:r>
            <a:r>
              <a:rPr lang="en-US" sz="2400" dirty="0" smtClean="0">
                <a:solidFill>
                  <a:schemeClr val="bg1">
                    <a:lumMod val="50000"/>
                  </a:schemeClr>
                </a:solidFill>
                <a:latin typeface="Impact" pitchFamily="34" charset="0"/>
              </a:rPr>
              <a:t>Secondary)</a:t>
            </a:r>
            <a:endParaRPr lang="en-US" sz="2400" dirty="0">
              <a:solidFill>
                <a:schemeClr val="accent5"/>
              </a:solidFill>
              <a:latin typeface="Impact" pitchFamily="34" charset="0"/>
            </a:endParaRPr>
          </a:p>
        </p:txBody>
      </p:sp>
    </p:spTree>
    <p:extLst>
      <p:ext uri="{BB962C8B-B14F-4D97-AF65-F5344CB8AC3E}">
        <p14:creationId xmlns:p14="http://schemas.microsoft.com/office/powerpoint/2010/main" val="2110593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Database Mirroring Backups</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1828800"/>
          </a:xfrm>
        </p:spPr>
        <p:txBody>
          <a:bodyPr>
            <a:noAutofit/>
          </a:bodyPr>
          <a:lstStyle/>
          <a:p>
            <a:r>
              <a:rPr lang="en-US" sz="1600" dirty="0"/>
              <a:t>Backups are only allowed on Primary</a:t>
            </a:r>
          </a:p>
          <a:p>
            <a:r>
              <a:rPr lang="en-US" sz="1600" dirty="0"/>
              <a:t>Secondary cannot be leveraged for backups</a:t>
            </a:r>
          </a:p>
          <a:p>
            <a:r>
              <a:rPr lang="en-US" sz="1600" dirty="0"/>
              <a:t>Backup Workload impacts production Server</a:t>
            </a:r>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19257149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Active Secondary: Offloading </a:t>
            </a:r>
            <a:r>
              <a:rPr lang="en-US" sz="2400" dirty="0">
                <a:solidFill>
                  <a:schemeClr val="bg1">
                    <a:lumMod val="50000"/>
                  </a:schemeClr>
                </a:solidFill>
                <a:latin typeface="Impact" pitchFamily="34" charset="0"/>
              </a:rPr>
              <a:t>Backup</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3429000"/>
          </a:xfrm>
        </p:spPr>
        <p:txBody>
          <a:bodyPr>
            <a:noAutofit/>
          </a:bodyPr>
          <a:lstStyle/>
          <a:p>
            <a:r>
              <a:rPr lang="en-IN" sz="1600" dirty="0"/>
              <a:t>Backups are allowed on any </a:t>
            </a:r>
            <a:r>
              <a:rPr lang="en-IN" sz="1600" dirty="0" smtClean="0"/>
              <a:t>replica.</a:t>
            </a:r>
            <a:endParaRPr lang="en-IN" sz="1600" dirty="0"/>
          </a:p>
          <a:p>
            <a:pPr lvl="1"/>
            <a:r>
              <a:rPr lang="en-IN" sz="1600" dirty="0"/>
              <a:t>Synchronous or asynchronous </a:t>
            </a:r>
            <a:r>
              <a:rPr lang="en-IN" sz="1600" dirty="0" err="1"/>
              <a:t>secondaries</a:t>
            </a:r>
            <a:endParaRPr lang="en-IN" sz="1600" dirty="0"/>
          </a:p>
          <a:p>
            <a:pPr lvl="1"/>
            <a:r>
              <a:rPr lang="en-IN" sz="1600" dirty="0"/>
              <a:t>Primary backups still work</a:t>
            </a:r>
          </a:p>
          <a:p>
            <a:r>
              <a:rPr lang="en-IN" sz="1600" dirty="0" smtClean="0"/>
              <a:t>Backup </a:t>
            </a:r>
            <a:r>
              <a:rPr lang="en-IN" sz="1600" dirty="0"/>
              <a:t>workload does not impact production </a:t>
            </a:r>
            <a:r>
              <a:rPr lang="en-IN" sz="1600" dirty="0" smtClean="0"/>
              <a:t>server.</a:t>
            </a:r>
            <a:endParaRPr lang="en-IN" sz="1600" dirty="0"/>
          </a:p>
          <a:p>
            <a:r>
              <a:rPr lang="en-IN" sz="1600" dirty="0"/>
              <a:t>Highly requested </a:t>
            </a:r>
            <a:r>
              <a:rPr lang="en-IN" sz="1600" dirty="0" smtClean="0"/>
              <a:t>feature.</a:t>
            </a:r>
          </a:p>
          <a:p>
            <a:r>
              <a:rPr lang="en-IN" sz="1600" dirty="0"/>
              <a:t>Log backups done on all replicas form a single log chain</a:t>
            </a:r>
          </a:p>
          <a:p>
            <a:r>
              <a:rPr lang="en-IN" sz="1600" dirty="0" smtClean="0"/>
              <a:t>Recovery </a:t>
            </a:r>
            <a:r>
              <a:rPr lang="en-IN" sz="1600" dirty="0"/>
              <a:t>Advisor makes restores simple</a:t>
            </a:r>
          </a:p>
          <a:p>
            <a:endParaRPr lang="en-IN" sz="1600" dirty="0"/>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30349894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a:solidFill>
                  <a:schemeClr val="bg1">
                    <a:lumMod val="50000"/>
                  </a:schemeClr>
                </a:solidFill>
                <a:latin typeface="Impact" pitchFamily="34" charset="0"/>
              </a:rPr>
              <a:t>Restrictions, cautions, and gotchas</a:t>
            </a:r>
            <a:endParaRPr lang="en-US" sz="2400" dirty="0">
              <a:solidFill>
                <a:schemeClr val="accent5"/>
              </a:solidFill>
              <a:latin typeface="Impact" pitchFamily="34" charset="0"/>
            </a:endParaRPr>
          </a:p>
        </p:txBody>
      </p:sp>
      <p:sp>
        <p:nvSpPr>
          <p:cNvPr id="10" name="Content Placeholder 2"/>
          <p:cNvSpPr>
            <a:spLocks noGrp="1"/>
          </p:cNvSpPr>
          <p:nvPr>
            <p:ph idx="1"/>
          </p:nvPr>
        </p:nvSpPr>
        <p:spPr>
          <a:xfrm>
            <a:off x="514351" y="2286000"/>
            <a:ext cx="8553450" cy="3429000"/>
          </a:xfrm>
        </p:spPr>
        <p:txBody>
          <a:bodyPr>
            <a:noAutofit/>
          </a:bodyPr>
          <a:lstStyle/>
          <a:p>
            <a:r>
              <a:rPr lang="en-IN" sz="1600" dirty="0"/>
              <a:t>Differential backups are not supported on secondary</a:t>
            </a:r>
          </a:p>
          <a:p>
            <a:endParaRPr lang="en-IN" sz="1600" dirty="0"/>
          </a:p>
          <a:p>
            <a:r>
              <a:rPr lang="en-IN" sz="1600" dirty="0"/>
              <a:t>Only Copy-only full backups are supported on secondary</a:t>
            </a:r>
          </a:p>
          <a:p>
            <a:pPr lvl="1"/>
            <a:r>
              <a:rPr lang="en-IN" sz="1600" dirty="0"/>
              <a:t>The only distinction is the differential bitmap clearing</a:t>
            </a:r>
          </a:p>
          <a:p>
            <a:endParaRPr lang="en-IN" sz="1600" dirty="0"/>
          </a:p>
          <a:p>
            <a:r>
              <a:rPr lang="en-IN" sz="1600" dirty="0"/>
              <a:t>Advisable for backups to be stored centrally</a:t>
            </a:r>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9674261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a:solidFill>
                  <a:schemeClr val="bg1">
                    <a:lumMod val="50000"/>
                  </a:schemeClr>
                </a:solidFill>
                <a:latin typeface="Impact" pitchFamily="34" charset="0"/>
              </a:rPr>
              <a:t>Demo - Backup on Secondary</a:t>
            </a:r>
            <a:endParaRPr lang="en-US" sz="2400" dirty="0">
              <a:solidFill>
                <a:schemeClr val="accent5"/>
              </a:solidFill>
              <a:latin typeface="Impact" pitchFamily="34" charset="0"/>
            </a:endParaRPr>
          </a:p>
        </p:txBody>
      </p:sp>
      <p:sp>
        <p:nvSpPr>
          <p:cNvPr id="10" name="Text Placeholder 2"/>
          <p:cNvSpPr txBox="1">
            <a:spLocks/>
          </p:cNvSpPr>
          <p:nvPr/>
        </p:nvSpPr>
        <p:spPr>
          <a:xfrm>
            <a:off x="1066800" y="1600200"/>
            <a:ext cx="7542095" cy="38100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solidFill>
                  <a:schemeClr val="bg1">
                    <a:lumMod val="50000"/>
                  </a:schemeClr>
                </a:solidFill>
                <a:latin typeface="Impact" pitchFamily="34" charset="0"/>
              </a:rPr>
              <a:t>Backup on Secondary </a:t>
            </a:r>
          </a:p>
          <a:p>
            <a:r>
              <a:rPr lang="en-US" sz="2400" dirty="0" smtClean="0">
                <a:solidFill>
                  <a:schemeClr val="bg1">
                    <a:lumMod val="50000"/>
                  </a:schemeClr>
                </a:solidFill>
                <a:latin typeface="Impact" pitchFamily="34" charset="0"/>
              </a:rPr>
              <a:t>&amp;</a:t>
            </a:r>
          </a:p>
          <a:p>
            <a:r>
              <a:rPr lang="en-US" sz="2400" dirty="0" smtClean="0">
                <a:solidFill>
                  <a:schemeClr val="bg1">
                    <a:lumMod val="50000"/>
                  </a:schemeClr>
                </a:solidFill>
                <a:latin typeface="Impact" pitchFamily="34" charset="0"/>
              </a:rPr>
              <a:t>Use them to create new Replica</a:t>
            </a:r>
            <a:endParaRPr lang="en-US" sz="2400" dirty="0">
              <a:solidFill>
                <a:schemeClr val="bg1">
                  <a:lumMod val="50000"/>
                </a:schemeClr>
              </a:solidFill>
              <a:latin typeface="Impact" pitchFamily="34" charset="0"/>
            </a:endParaRPr>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19056296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7754" y="799877"/>
            <a:ext cx="8646787" cy="1028923"/>
            <a:chOff x="247754" y="507256"/>
            <a:chExt cx="8646787" cy="1028923"/>
          </a:xfrm>
        </p:grpSpPr>
        <p:sp>
          <p:nvSpPr>
            <p:cNvPr id="4" name="TextBox 3"/>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7" name="TextBox 6"/>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a:solidFill>
                    <a:schemeClr val="accent5"/>
                  </a:solidFill>
                  <a:latin typeface="Impact" pitchFamily="34" charset="0"/>
                </a:rPr>
                <a:t>28-30  September</a:t>
              </a:r>
              <a:r>
                <a:rPr lang="en-US" sz="2400" dirty="0">
                  <a:solidFill>
                    <a:schemeClr val="bg1">
                      <a:lumMod val="50000"/>
                    </a:schemeClr>
                  </a:solidFill>
                  <a:latin typeface="Impact" pitchFamily="34" charset="0"/>
                </a:rPr>
                <a:t> </a:t>
              </a:r>
              <a:r>
                <a:rPr lang="en-US" sz="2400" dirty="0">
                  <a:solidFill>
                    <a:schemeClr val="accent5"/>
                  </a:solidFill>
                  <a:latin typeface="Impact" pitchFamily="34" charset="0"/>
                </a:rPr>
                <a:t>2011</a:t>
              </a:r>
            </a:p>
          </p:txBody>
        </p:sp>
      </p:grpSp>
      <p:grpSp>
        <p:nvGrpSpPr>
          <p:cNvPr id="3" name="Group 2"/>
          <p:cNvGrpSpPr/>
          <p:nvPr/>
        </p:nvGrpSpPr>
        <p:grpSpPr>
          <a:xfrm>
            <a:off x="-1" y="3829049"/>
            <a:ext cx="9144001" cy="3028951"/>
            <a:chOff x="-1" y="3829049"/>
            <a:chExt cx="9144001" cy="302895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8667" t="33750" r="11333"/>
            <a:stretch/>
          </p:blipFill>
          <p:spPr>
            <a:xfrm flipV="1">
              <a:off x="-1" y="3829049"/>
              <a:ext cx="9144001" cy="3028951"/>
            </a:xfrm>
            <a:prstGeom prst="rect">
              <a:avLst/>
            </a:prstGeom>
          </p:spPr>
        </p:pic>
        <p:pic>
          <p:nvPicPr>
            <p:cNvPr id="10"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grpSp>
      <p:sp>
        <p:nvSpPr>
          <p:cNvPr id="13" name="TextBox 12"/>
          <p:cNvSpPr txBox="1"/>
          <p:nvPr/>
        </p:nvSpPr>
        <p:spPr>
          <a:xfrm>
            <a:off x="533401" y="2595981"/>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SQL Server </a:t>
            </a:r>
            <a:r>
              <a:rPr lang="en-US" sz="2400" dirty="0" err="1" smtClean="0">
                <a:solidFill>
                  <a:schemeClr val="bg1">
                    <a:lumMod val="50000"/>
                  </a:schemeClr>
                </a:solidFill>
                <a:latin typeface="Impact" pitchFamily="34" charset="0"/>
              </a:rPr>
              <a:t>AlwaysOn</a:t>
            </a:r>
            <a:r>
              <a:rPr lang="en-US" sz="2400" dirty="0" smtClean="0">
                <a:solidFill>
                  <a:schemeClr val="bg1">
                    <a:lumMod val="50000"/>
                  </a:schemeClr>
                </a:solidFill>
                <a:latin typeface="Impact" pitchFamily="34" charset="0"/>
              </a:rPr>
              <a:t> – Readable Secondary</a:t>
            </a:r>
            <a:endParaRPr lang="en-US" sz="2400" dirty="0">
              <a:solidFill>
                <a:schemeClr val="accent5"/>
              </a:solidFill>
              <a:latin typeface="Impact" pitchFamily="34" charset="0"/>
            </a:endParaRPr>
          </a:p>
        </p:txBody>
      </p:sp>
    </p:spTree>
    <p:extLst>
      <p:ext uri="{BB962C8B-B14F-4D97-AF65-F5344CB8AC3E}">
        <p14:creationId xmlns:p14="http://schemas.microsoft.com/office/powerpoint/2010/main" val="260360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a:solidFill>
                  <a:schemeClr val="bg1">
                    <a:lumMod val="50000"/>
                  </a:schemeClr>
                </a:solidFill>
                <a:latin typeface="Impact" pitchFamily="34" charset="0"/>
              </a:rPr>
              <a:t>Readable Secondary</a:t>
            </a:r>
            <a:endParaRPr lang="en-US" sz="2400" dirty="0">
              <a:solidFill>
                <a:schemeClr val="accent5"/>
              </a:solidFill>
              <a:latin typeface="Impact" pitchFamily="34" charset="0"/>
            </a:endParaRPr>
          </a:p>
        </p:txBody>
      </p:sp>
      <p:grpSp>
        <p:nvGrpSpPr>
          <p:cNvPr id="12" name="Group 11"/>
          <p:cNvGrpSpPr/>
          <p:nvPr/>
        </p:nvGrpSpPr>
        <p:grpSpPr>
          <a:xfrm>
            <a:off x="517996" y="2556992"/>
            <a:ext cx="7662687" cy="2131889"/>
            <a:chOff x="517995" y="967769"/>
            <a:chExt cx="7662687" cy="3505459"/>
          </a:xfrm>
        </p:grpSpPr>
        <p:pic>
          <p:nvPicPr>
            <p:cNvPr id="13" name="Picture 12" descr="C:\Users\gopala\Pictures\DVD_ART35\Artwork_Imagery\Icons - Illustrations\_WINDOWS VISTA ICONS\Servers compu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14" y="1618527"/>
              <a:ext cx="2382289" cy="2016321"/>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517995" y="3634848"/>
              <a:ext cx="1650762" cy="81388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15" name="Group 14"/>
            <p:cNvGrpSpPr/>
            <p:nvPr/>
          </p:nvGrpSpPr>
          <p:grpSpPr>
            <a:xfrm>
              <a:off x="653431" y="3738479"/>
              <a:ext cx="1322929" cy="563873"/>
              <a:chOff x="982643" y="5840175"/>
              <a:chExt cx="1677093" cy="563874"/>
            </a:xfrm>
          </p:grpSpPr>
          <p:sp>
            <p:nvSpPr>
              <p:cNvPr id="32" name="Flowchart: Magnetic Disk 31"/>
              <p:cNvSpPr/>
              <p:nvPr/>
            </p:nvSpPr>
            <p:spPr>
              <a:xfrm>
                <a:off x="1924070" y="5840176"/>
                <a:ext cx="735666" cy="563873"/>
              </a:xfrm>
              <a:prstGeom prst="flowChartMagneticDisk">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DB2</a:t>
                </a:r>
                <a:endParaRPr lang="en-US" dirty="0"/>
              </a:p>
            </p:txBody>
          </p:sp>
          <p:sp>
            <p:nvSpPr>
              <p:cNvPr id="33" name="Flowchart: Magnetic Disk 32"/>
              <p:cNvSpPr/>
              <p:nvPr/>
            </p:nvSpPr>
            <p:spPr>
              <a:xfrm>
                <a:off x="982643" y="5840175"/>
                <a:ext cx="735666" cy="563873"/>
              </a:xfrm>
              <a:prstGeom prst="flowChartMagneticDisk">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DB1</a:t>
                </a:r>
                <a:endParaRPr lang="en-US" dirty="0"/>
              </a:p>
            </p:txBody>
          </p:sp>
        </p:grpSp>
        <p:sp>
          <p:nvSpPr>
            <p:cNvPr id="16" name="Rounded Rectangle 15"/>
            <p:cNvSpPr/>
            <p:nvPr/>
          </p:nvSpPr>
          <p:spPr>
            <a:xfrm>
              <a:off x="653431" y="967769"/>
              <a:ext cx="1645920" cy="503105"/>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SQLServr.exe</a:t>
              </a:r>
              <a:endParaRPr lang="en-US" dirty="0"/>
            </a:p>
          </p:txBody>
        </p:sp>
        <p:sp>
          <p:nvSpPr>
            <p:cNvPr id="17" name="Rounded Rectangle 16"/>
            <p:cNvSpPr/>
            <p:nvPr/>
          </p:nvSpPr>
          <p:spPr>
            <a:xfrm>
              <a:off x="6077876" y="974657"/>
              <a:ext cx="1645920" cy="50310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SQLServr.exe</a:t>
              </a:r>
              <a:endParaRPr lang="en-US" dirty="0"/>
            </a:p>
          </p:txBody>
        </p:sp>
        <p:sp>
          <p:nvSpPr>
            <p:cNvPr id="18" name="TextBox 17"/>
            <p:cNvSpPr txBox="1"/>
            <p:nvPr/>
          </p:nvSpPr>
          <p:spPr>
            <a:xfrm>
              <a:off x="1404352" y="2154419"/>
              <a:ext cx="1210588" cy="607292"/>
            </a:xfrm>
            <a:prstGeom prst="rect">
              <a:avLst/>
            </a:prstGeom>
            <a:noFill/>
          </p:spPr>
          <p:txBody>
            <a:bodyPr wrap="none" rtlCol="0">
              <a:spAutoFit/>
            </a:bodyPr>
            <a:lstStyle/>
            <a:p>
              <a:r>
                <a:rPr lang="en-US" dirty="0" smtClean="0">
                  <a:solidFill>
                    <a:schemeClr val="bg1"/>
                  </a:solidFill>
                </a:rPr>
                <a:t>InstanceA</a:t>
              </a:r>
              <a:endParaRPr lang="en-US" dirty="0">
                <a:solidFill>
                  <a:schemeClr val="bg1"/>
                </a:solidFill>
              </a:endParaRPr>
            </a:p>
          </p:txBody>
        </p:sp>
        <p:sp>
          <p:nvSpPr>
            <p:cNvPr id="19" name="Rectangle 18"/>
            <p:cNvSpPr/>
            <p:nvPr/>
          </p:nvSpPr>
          <p:spPr>
            <a:xfrm>
              <a:off x="5981822" y="3659344"/>
              <a:ext cx="1650762" cy="81388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nvGrpSpPr>
            <p:cNvPr id="20" name="Group 19"/>
            <p:cNvGrpSpPr/>
            <p:nvPr/>
          </p:nvGrpSpPr>
          <p:grpSpPr>
            <a:xfrm>
              <a:off x="6125291" y="3717104"/>
              <a:ext cx="1322929" cy="563873"/>
              <a:chOff x="6117843" y="5818801"/>
              <a:chExt cx="1322929" cy="563873"/>
            </a:xfrm>
          </p:grpSpPr>
          <p:sp>
            <p:nvSpPr>
              <p:cNvPr id="29" name="Flowchart: Magnetic Disk 28"/>
              <p:cNvSpPr/>
              <p:nvPr/>
            </p:nvSpPr>
            <p:spPr>
              <a:xfrm>
                <a:off x="6860462" y="5818802"/>
                <a:ext cx="580310" cy="563872"/>
              </a:xfrm>
              <a:prstGeom prst="flowChartMagneticDisk">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DB2</a:t>
                </a:r>
                <a:endParaRPr lang="en-US" dirty="0"/>
              </a:p>
            </p:txBody>
          </p:sp>
          <p:sp>
            <p:nvSpPr>
              <p:cNvPr id="30" name="Flowchart: Magnetic Disk 29"/>
              <p:cNvSpPr/>
              <p:nvPr/>
            </p:nvSpPr>
            <p:spPr>
              <a:xfrm>
                <a:off x="6117843" y="5818801"/>
                <a:ext cx="580310" cy="563872"/>
              </a:xfrm>
              <a:prstGeom prst="flowChartMagneticDisk">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DB1</a:t>
                </a:r>
                <a:endParaRPr lang="en-US" dirty="0"/>
              </a:p>
            </p:txBody>
          </p:sp>
        </p:grpSp>
        <p:sp>
          <p:nvSpPr>
            <p:cNvPr id="21" name="TextBox 20"/>
            <p:cNvSpPr txBox="1"/>
            <p:nvPr/>
          </p:nvSpPr>
          <p:spPr>
            <a:xfrm>
              <a:off x="2374185" y="1102674"/>
              <a:ext cx="979755" cy="607292"/>
            </a:xfrm>
            <a:prstGeom prst="rect">
              <a:avLst/>
            </a:prstGeom>
            <a:noFill/>
          </p:spPr>
          <p:txBody>
            <a:bodyPr wrap="none" rtlCol="0">
              <a:spAutoFit/>
            </a:bodyPr>
            <a:lstStyle/>
            <a:p>
              <a:r>
                <a:rPr lang="en-US" dirty="0" smtClean="0"/>
                <a:t>Primary</a:t>
              </a:r>
              <a:endParaRPr lang="en-US" dirty="0"/>
            </a:p>
          </p:txBody>
        </p:sp>
        <p:sp>
          <p:nvSpPr>
            <p:cNvPr id="22" name="TextBox 21"/>
            <p:cNvSpPr txBox="1"/>
            <p:nvPr/>
          </p:nvSpPr>
          <p:spPr>
            <a:xfrm>
              <a:off x="4914544" y="1108430"/>
              <a:ext cx="1287532" cy="607292"/>
            </a:xfrm>
            <a:prstGeom prst="rect">
              <a:avLst/>
            </a:prstGeom>
            <a:noFill/>
          </p:spPr>
          <p:txBody>
            <a:bodyPr wrap="none" rtlCol="0">
              <a:spAutoFit/>
            </a:bodyPr>
            <a:lstStyle/>
            <a:p>
              <a:r>
                <a:rPr lang="en-US" dirty="0" smtClean="0"/>
                <a:t>Secondary</a:t>
              </a:r>
              <a:endParaRPr lang="en-US" dirty="0"/>
            </a:p>
          </p:txBody>
        </p:sp>
        <p:cxnSp>
          <p:nvCxnSpPr>
            <p:cNvPr id="23" name="Straight Arrow Connector 22"/>
            <p:cNvCxnSpPr/>
            <p:nvPr/>
          </p:nvCxnSpPr>
          <p:spPr>
            <a:xfrm>
              <a:off x="2313020" y="4135898"/>
              <a:ext cx="3617079"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grpSp>
          <p:nvGrpSpPr>
            <p:cNvPr id="24" name="Group 23"/>
            <p:cNvGrpSpPr/>
            <p:nvPr/>
          </p:nvGrpSpPr>
          <p:grpSpPr>
            <a:xfrm>
              <a:off x="2916903" y="3099657"/>
              <a:ext cx="2752567" cy="1036240"/>
              <a:chOff x="6117843" y="2236042"/>
              <a:chExt cx="2752567" cy="1206881"/>
            </a:xfrm>
          </p:grpSpPr>
          <p:pic>
            <p:nvPicPr>
              <p:cNvPr id="27" name="Picture 2" descr="C:\Users\gopala\Pictures\DVD_ART35\Artwork_Imagery\Shapes\Callouts\talk bubble righ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843" y="2236042"/>
                <a:ext cx="2752567" cy="1206881"/>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486564" y="2318107"/>
                <a:ext cx="2059649" cy="1002005"/>
              </a:xfrm>
              <a:prstGeom prst="rect">
                <a:avLst/>
              </a:prstGeom>
              <a:noFill/>
            </p:spPr>
            <p:txBody>
              <a:bodyPr wrap="square" rtlCol="0">
                <a:spAutoFit/>
              </a:bodyPr>
              <a:lstStyle/>
              <a:p>
                <a:r>
                  <a:rPr lang="en-US" sz="1400" dirty="0" smtClean="0"/>
                  <a:t>Database Log Synchronization</a:t>
                </a:r>
                <a:endParaRPr lang="en-US" sz="1400" dirty="0"/>
              </a:p>
            </p:txBody>
          </p:sp>
        </p:grpSp>
        <p:pic>
          <p:nvPicPr>
            <p:cNvPr id="25" name="Picture 24" descr="C:\Users\gopala\Pictures\DVD_ART35\Artwork_Imagery\Icons - Illustrations\_WINDOWS VISTA ICONS\Servers compu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5889" y="1739716"/>
              <a:ext cx="2354793" cy="191269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6678564" y="2326730"/>
              <a:ext cx="1210588" cy="607292"/>
            </a:xfrm>
            <a:prstGeom prst="rect">
              <a:avLst/>
            </a:prstGeom>
            <a:noFill/>
          </p:spPr>
          <p:txBody>
            <a:bodyPr wrap="none" rtlCol="0">
              <a:spAutoFit/>
            </a:bodyPr>
            <a:lstStyle/>
            <a:p>
              <a:r>
                <a:rPr lang="en-US" dirty="0" smtClean="0">
                  <a:solidFill>
                    <a:schemeClr val="bg1"/>
                  </a:solidFill>
                </a:rPr>
                <a:t>InstanceB</a:t>
              </a:r>
              <a:endParaRPr lang="en-US" dirty="0">
                <a:solidFill>
                  <a:schemeClr val="bg1"/>
                </a:solidFill>
              </a:endParaRPr>
            </a:p>
          </p:txBody>
        </p:sp>
      </p:grpSp>
      <p:grpSp>
        <p:nvGrpSpPr>
          <p:cNvPr id="34" name="Group 33"/>
          <p:cNvGrpSpPr/>
          <p:nvPr/>
        </p:nvGrpSpPr>
        <p:grpSpPr>
          <a:xfrm>
            <a:off x="5811074" y="4917409"/>
            <a:ext cx="1922126" cy="1102391"/>
            <a:chOff x="6252868" y="489990"/>
            <a:chExt cx="2569099" cy="2473453"/>
          </a:xfrm>
        </p:grpSpPr>
        <p:pic>
          <p:nvPicPr>
            <p:cNvPr id="35" name="Picture 4" descr="C:\Users\gopala\Pictures\DVD_ART35\Artwork_Imagery\Icons - Illustrations\charts - diagrams\3d pie char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2868" y="1239680"/>
              <a:ext cx="2569099" cy="1723763"/>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6905673" y="489990"/>
              <a:ext cx="1688767" cy="952978"/>
            </a:xfrm>
            <a:prstGeom prst="rect">
              <a:avLst/>
            </a:prstGeom>
            <a:noFill/>
          </p:spPr>
          <p:txBody>
            <a:bodyPr wrap="none" rtlCol="0">
              <a:spAutoFit/>
            </a:bodyPr>
            <a:lstStyle/>
            <a:p>
              <a:pPr indent="-396875">
                <a:lnSpc>
                  <a:spcPct val="90000"/>
                </a:lnSpc>
                <a:spcBef>
                  <a:spcPct val="20000"/>
                </a:spcBef>
                <a:buClr>
                  <a:srgbClr val="777777"/>
                </a:buClr>
              </a:pPr>
              <a:r>
                <a:rPr lang="en-US" sz="2400" dirty="0" smtClean="0"/>
                <a:t>Reports</a:t>
              </a:r>
            </a:p>
          </p:txBody>
        </p:sp>
      </p:grpSp>
      <p:cxnSp>
        <p:nvCxnSpPr>
          <p:cNvPr id="37" name="Straight Arrow Connector 36"/>
          <p:cNvCxnSpPr/>
          <p:nvPr/>
        </p:nvCxnSpPr>
        <p:spPr>
          <a:xfrm flipV="1">
            <a:off x="6705601" y="4688881"/>
            <a:ext cx="0" cy="3898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53798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a:solidFill>
                  <a:schemeClr val="bg1">
                    <a:lumMod val="50000"/>
                  </a:schemeClr>
                </a:solidFill>
                <a:latin typeface="Impact" pitchFamily="34" charset="0"/>
              </a:rPr>
              <a:t>Readable </a:t>
            </a:r>
            <a:r>
              <a:rPr lang="en-US" sz="2400" dirty="0" smtClean="0">
                <a:solidFill>
                  <a:schemeClr val="bg1">
                    <a:lumMod val="50000"/>
                  </a:schemeClr>
                </a:solidFill>
                <a:latin typeface="Impact" pitchFamily="34" charset="0"/>
              </a:rPr>
              <a:t>Secondary Data Latency</a:t>
            </a:r>
            <a:endParaRPr lang="en-US" sz="2400" dirty="0">
              <a:solidFill>
                <a:schemeClr val="accent5"/>
              </a:solidFill>
              <a:latin typeface="Impact" pitchFamily="34" charset="0"/>
            </a:endParaRPr>
          </a:p>
        </p:txBody>
      </p:sp>
      <p:sp>
        <p:nvSpPr>
          <p:cNvPr id="38" name="Rounded Rectangle 37"/>
          <p:cNvSpPr/>
          <p:nvPr/>
        </p:nvSpPr>
        <p:spPr>
          <a:xfrm>
            <a:off x="4882043" y="2303026"/>
            <a:ext cx="4109557" cy="4021573"/>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a:p>
        </p:txBody>
      </p:sp>
      <p:sp>
        <p:nvSpPr>
          <p:cNvPr id="39" name="Rounded Rectangle 38"/>
          <p:cNvSpPr/>
          <p:nvPr/>
        </p:nvSpPr>
        <p:spPr>
          <a:xfrm>
            <a:off x="381000" y="2281752"/>
            <a:ext cx="3733800" cy="404284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a:p>
        </p:txBody>
      </p:sp>
      <p:sp>
        <p:nvSpPr>
          <p:cNvPr id="40" name="Rounded Rectangle 39"/>
          <p:cNvSpPr/>
          <p:nvPr/>
        </p:nvSpPr>
        <p:spPr>
          <a:xfrm>
            <a:off x="5305544" y="3838912"/>
            <a:ext cx="1159817" cy="526474"/>
          </a:xfrm>
          <a:prstGeom prst="round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tx1"/>
                </a:solidFill>
              </a:rPr>
              <a:t>Log Cache</a:t>
            </a:r>
            <a:endParaRPr lang="en-US" sz="1200" b="1" dirty="0">
              <a:solidFill>
                <a:schemeClr val="tx1"/>
              </a:solidFill>
            </a:endParaRPr>
          </a:p>
        </p:txBody>
      </p:sp>
      <p:sp>
        <p:nvSpPr>
          <p:cNvPr id="41" name="Rounded Rectangle 40"/>
          <p:cNvSpPr/>
          <p:nvPr/>
        </p:nvSpPr>
        <p:spPr>
          <a:xfrm>
            <a:off x="1263204" y="4455127"/>
            <a:ext cx="1462659" cy="433650"/>
          </a:xfrm>
          <a:prstGeom prst="round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solidFill>
                  <a:schemeClr val="tx1"/>
                </a:solidFill>
              </a:rPr>
              <a:t>Log Cache</a:t>
            </a:r>
            <a:endParaRPr lang="en-US" sz="1100" b="1" dirty="0">
              <a:solidFill>
                <a:schemeClr val="tx1"/>
              </a:solidFill>
            </a:endParaRPr>
          </a:p>
        </p:txBody>
      </p:sp>
      <p:sp>
        <p:nvSpPr>
          <p:cNvPr id="42" name="Flowchart: Magnetic Disk 41"/>
          <p:cNvSpPr/>
          <p:nvPr/>
        </p:nvSpPr>
        <p:spPr>
          <a:xfrm>
            <a:off x="660411" y="2496098"/>
            <a:ext cx="1566751" cy="1113905"/>
          </a:xfrm>
          <a:prstGeom prst="flowChartMagneticDisk">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smtClean="0"/>
              <a:t>DB1</a:t>
            </a:r>
            <a:endParaRPr lang="en-US" sz="1400" dirty="0"/>
          </a:p>
        </p:txBody>
      </p:sp>
      <p:sp>
        <p:nvSpPr>
          <p:cNvPr id="43" name="Rounded Rectangle 42"/>
          <p:cNvSpPr/>
          <p:nvPr/>
        </p:nvSpPr>
        <p:spPr>
          <a:xfrm>
            <a:off x="838200" y="5566264"/>
            <a:ext cx="1462659" cy="457200"/>
          </a:xfrm>
          <a:prstGeom prst="round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tx1"/>
                </a:solidFill>
              </a:rPr>
              <a:t>DB1 Log</a:t>
            </a:r>
            <a:endParaRPr lang="en-US" sz="1200" b="1" dirty="0">
              <a:solidFill>
                <a:schemeClr val="tx1"/>
              </a:solidFill>
            </a:endParaRPr>
          </a:p>
        </p:txBody>
      </p:sp>
      <p:sp>
        <p:nvSpPr>
          <p:cNvPr id="44" name="Flowchart: Magnetic Disk 43"/>
          <p:cNvSpPr/>
          <p:nvPr/>
        </p:nvSpPr>
        <p:spPr>
          <a:xfrm>
            <a:off x="6485398" y="2496098"/>
            <a:ext cx="1242357" cy="1064029"/>
          </a:xfrm>
          <a:prstGeom prst="flowChartMagneticDisk">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smtClean="0"/>
              <a:t>DB1</a:t>
            </a:r>
            <a:endParaRPr lang="en-US" sz="1400" dirty="0"/>
          </a:p>
        </p:txBody>
      </p:sp>
      <p:sp>
        <p:nvSpPr>
          <p:cNvPr id="45" name="TextBox 44"/>
          <p:cNvSpPr txBox="1"/>
          <p:nvPr/>
        </p:nvSpPr>
        <p:spPr>
          <a:xfrm>
            <a:off x="149434" y="2266144"/>
            <a:ext cx="939103" cy="369332"/>
          </a:xfrm>
          <a:prstGeom prst="rect">
            <a:avLst/>
          </a:prstGeom>
          <a:noFill/>
        </p:spPr>
        <p:txBody>
          <a:bodyPr wrap="none" rtlCol="0">
            <a:spAutoFit/>
          </a:bodyPr>
          <a:lstStyle/>
          <a:p>
            <a:r>
              <a:rPr lang="en-US" b="1" dirty="0" smtClean="0">
                <a:solidFill>
                  <a:srgbClr val="7030A0"/>
                </a:solidFill>
              </a:rPr>
              <a:t>Primary</a:t>
            </a:r>
            <a:endParaRPr lang="en-US" b="1" dirty="0">
              <a:solidFill>
                <a:srgbClr val="7030A0"/>
              </a:solidFill>
            </a:endParaRPr>
          </a:p>
        </p:txBody>
      </p:sp>
      <p:sp>
        <p:nvSpPr>
          <p:cNvPr id="46" name="TextBox 45"/>
          <p:cNvSpPr txBox="1"/>
          <p:nvPr/>
        </p:nvSpPr>
        <p:spPr>
          <a:xfrm>
            <a:off x="8199267" y="2188321"/>
            <a:ext cx="975067" cy="369332"/>
          </a:xfrm>
          <a:prstGeom prst="rect">
            <a:avLst/>
          </a:prstGeom>
          <a:noFill/>
        </p:spPr>
        <p:txBody>
          <a:bodyPr wrap="square" rtlCol="0">
            <a:spAutoFit/>
          </a:bodyPr>
          <a:lstStyle/>
          <a:p>
            <a:r>
              <a:rPr lang="en-US" b="1" dirty="0" smtClean="0">
                <a:solidFill>
                  <a:srgbClr val="7030A0"/>
                </a:solidFill>
              </a:rPr>
              <a:t>Replica</a:t>
            </a:r>
            <a:endParaRPr lang="en-US" b="1" dirty="0">
              <a:solidFill>
                <a:srgbClr val="7030A0"/>
              </a:solidFill>
            </a:endParaRPr>
          </a:p>
        </p:txBody>
      </p:sp>
      <p:sp>
        <p:nvSpPr>
          <p:cNvPr id="47" name="Rectangle 46"/>
          <p:cNvSpPr/>
          <p:nvPr/>
        </p:nvSpPr>
        <p:spPr>
          <a:xfrm>
            <a:off x="2569507" y="2687290"/>
            <a:ext cx="1462658" cy="489204"/>
          </a:xfrm>
          <a:prstGeom prst="rect">
            <a:avLst/>
          </a:prstGeom>
          <a:solidFill>
            <a:schemeClr val="tx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Log Capture</a:t>
            </a:r>
            <a:endParaRPr lang="en-US" sz="1400" dirty="0"/>
          </a:p>
        </p:txBody>
      </p:sp>
      <p:sp>
        <p:nvSpPr>
          <p:cNvPr id="48" name="Rectangle 47"/>
          <p:cNvSpPr/>
          <p:nvPr/>
        </p:nvSpPr>
        <p:spPr>
          <a:xfrm>
            <a:off x="5346576" y="2687289"/>
            <a:ext cx="1282824" cy="489205"/>
          </a:xfrm>
          <a:prstGeom prst="rect">
            <a:avLst/>
          </a:prstGeom>
          <a:solidFill>
            <a:schemeClr val="tx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Log </a:t>
            </a:r>
            <a:r>
              <a:rPr lang="en-US" sz="1400" dirty="0" err="1" smtClean="0"/>
              <a:t>Recieve</a:t>
            </a:r>
            <a:endParaRPr lang="en-US" sz="1400" dirty="0"/>
          </a:p>
        </p:txBody>
      </p:sp>
      <p:sp>
        <p:nvSpPr>
          <p:cNvPr id="49" name="Rounded Rectangle 48"/>
          <p:cNvSpPr/>
          <p:nvPr/>
        </p:nvSpPr>
        <p:spPr>
          <a:xfrm>
            <a:off x="2347341" y="5562600"/>
            <a:ext cx="1462659" cy="457200"/>
          </a:xfrm>
          <a:prstGeom prst="round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DB1 Data</a:t>
            </a:r>
          </a:p>
        </p:txBody>
      </p:sp>
      <p:sp>
        <p:nvSpPr>
          <p:cNvPr id="50" name="Cloud Callout 49"/>
          <p:cNvSpPr/>
          <p:nvPr/>
        </p:nvSpPr>
        <p:spPr>
          <a:xfrm>
            <a:off x="3810000" y="3429000"/>
            <a:ext cx="1363610" cy="455648"/>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Network</a:t>
            </a:r>
            <a:endParaRPr lang="en-US" sz="1400" dirty="0"/>
          </a:p>
        </p:txBody>
      </p:sp>
      <p:cxnSp>
        <p:nvCxnSpPr>
          <p:cNvPr id="51" name="Straight Arrow Connector 50"/>
          <p:cNvCxnSpPr>
            <a:stCxn id="47" idx="3"/>
            <a:endCxn id="48" idx="1"/>
          </p:cNvCxnSpPr>
          <p:nvPr/>
        </p:nvCxnSpPr>
        <p:spPr>
          <a:xfrm>
            <a:off x="4032165" y="2931892"/>
            <a:ext cx="13144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7876256" y="3878375"/>
            <a:ext cx="1159816" cy="544483"/>
          </a:xfrm>
          <a:prstGeom prst="rect">
            <a:avLst/>
          </a:prstGeom>
          <a:solidFill>
            <a:schemeClr val="tx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Redo Thread</a:t>
            </a:r>
            <a:endParaRPr lang="en-US" sz="1400" dirty="0"/>
          </a:p>
        </p:txBody>
      </p:sp>
      <p:sp>
        <p:nvSpPr>
          <p:cNvPr id="53" name="Rectangle 52"/>
          <p:cNvSpPr/>
          <p:nvPr/>
        </p:nvSpPr>
        <p:spPr>
          <a:xfrm>
            <a:off x="8052148" y="4495800"/>
            <a:ext cx="913797" cy="392084"/>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chemeClr val="tx1"/>
                </a:solidFill>
              </a:rPr>
              <a:t>Redo Pages</a:t>
            </a:r>
            <a:endParaRPr lang="en-US" sz="1000" dirty="0">
              <a:solidFill>
                <a:schemeClr val="tx1"/>
              </a:solidFill>
            </a:endParaRPr>
          </a:p>
        </p:txBody>
      </p:sp>
      <p:sp>
        <p:nvSpPr>
          <p:cNvPr id="54" name="Rounded Rectangle 53"/>
          <p:cNvSpPr/>
          <p:nvPr/>
        </p:nvSpPr>
        <p:spPr>
          <a:xfrm>
            <a:off x="5317183" y="5610598"/>
            <a:ext cx="1159817" cy="457200"/>
          </a:xfrm>
          <a:prstGeom prst="round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tx1"/>
                </a:solidFill>
              </a:rPr>
              <a:t>DB1 Log</a:t>
            </a:r>
            <a:endParaRPr lang="en-US" sz="1200" b="1" dirty="0">
              <a:solidFill>
                <a:schemeClr val="tx1"/>
              </a:solidFill>
            </a:endParaRPr>
          </a:p>
        </p:txBody>
      </p:sp>
      <p:sp>
        <p:nvSpPr>
          <p:cNvPr id="56" name="Rectangle 55"/>
          <p:cNvSpPr/>
          <p:nvPr/>
        </p:nvSpPr>
        <p:spPr>
          <a:xfrm>
            <a:off x="8031382" y="5105400"/>
            <a:ext cx="913797" cy="392084"/>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chemeClr val="tx1"/>
                </a:solidFill>
              </a:rPr>
              <a:t>Page Updated</a:t>
            </a:r>
            <a:endParaRPr lang="en-US" sz="1000" dirty="0">
              <a:solidFill>
                <a:schemeClr val="tx1"/>
              </a:solidFill>
            </a:endParaRPr>
          </a:p>
        </p:txBody>
      </p:sp>
      <p:cxnSp>
        <p:nvCxnSpPr>
          <p:cNvPr id="57" name="Straight Arrow Connector 56"/>
          <p:cNvCxnSpPr>
            <a:stCxn id="40" idx="2"/>
            <a:endCxn id="54" idx="0"/>
          </p:cNvCxnSpPr>
          <p:nvPr/>
        </p:nvCxnSpPr>
        <p:spPr>
          <a:xfrm>
            <a:off x="5885453" y="4365386"/>
            <a:ext cx="11639" cy="12452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086981" y="4800110"/>
            <a:ext cx="1445430" cy="36576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Log Harden</a:t>
            </a:r>
            <a:endParaRPr lang="en-US" sz="1400" dirty="0"/>
          </a:p>
        </p:txBody>
      </p:sp>
      <p:sp>
        <p:nvSpPr>
          <p:cNvPr id="59" name="Rectangle 58"/>
          <p:cNvSpPr/>
          <p:nvPr/>
        </p:nvSpPr>
        <p:spPr>
          <a:xfrm>
            <a:off x="304800" y="5081356"/>
            <a:ext cx="1556251" cy="39208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Log Flush</a:t>
            </a:r>
            <a:endParaRPr lang="en-US" sz="1400" dirty="0"/>
          </a:p>
        </p:txBody>
      </p:sp>
      <p:cxnSp>
        <p:nvCxnSpPr>
          <p:cNvPr id="60" name="Straight Arrow Connector 59"/>
          <p:cNvCxnSpPr/>
          <p:nvPr/>
        </p:nvCxnSpPr>
        <p:spPr>
          <a:xfrm>
            <a:off x="1994534" y="4982990"/>
            <a:ext cx="0" cy="5292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1" name="Elbow Connector 60"/>
          <p:cNvCxnSpPr>
            <a:stCxn id="41" idx="3"/>
          </p:cNvCxnSpPr>
          <p:nvPr/>
        </p:nvCxnSpPr>
        <p:spPr>
          <a:xfrm flipV="1">
            <a:off x="2725863" y="3176494"/>
            <a:ext cx="779337" cy="149545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536303" y="3884323"/>
            <a:ext cx="1292497" cy="40821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tx1"/>
                </a:solidFill>
              </a:rPr>
              <a:t>Commit</a:t>
            </a:r>
            <a:endParaRPr lang="en-US" sz="1200" b="1" dirty="0">
              <a:solidFill>
                <a:schemeClr val="tx1"/>
              </a:solidFill>
            </a:endParaRPr>
          </a:p>
        </p:txBody>
      </p:sp>
      <p:cxnSp>
        <p:nvCxnSpPr>
          <p:cNvPr id="63" name="Straight Arrow Connector 62"/>
          <p:cNvCxnSpPr>
            <a:endCxn id="40" idx="0"/>
          </p:cNvCxnSpPr>
          <p:nvPr/>
        </p:nvCxnSpPr>
        <p:spPr>
          <a:xfrm>
            <a:off x="5884653" y="3176494"/>
            <a:ext cx="800" cy="6624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5173610" y="5639065"/>
            <a:ext cx="0" cy="4996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5" name="Rectangle 64"/>
          <p:cNvSpPr/>
          <p:nvPr/>
        </p:nvSpPr>
        <p:spPr>
          <a:xfrm>
            <a:off x="4288229" y="6166164"/>
            <a:ext cx="1700358" cy="56595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Acknowledge Commit</a:t>
            </a:r>
            <a:endParaRPr lang="en-US" sz="1400" dirty="0"/>
          </a:p>
        </p:txBody>
      </p:sp>
      <p:sp>
        <p:nvSpPr>
          <p:cNvPr id="66" name="Rounded Rectangle 65"/>
          <p:cNvSpPr/>
          <p:nvPr/>
        </p:nvSpPr>
        <p:spPr>
          <a:xfrm>
            <a:off x="2362200" y="3749236"/>
            <a:ext cx="1462659" cy="433650"/>
          </a:xfrm>
          <a:prstGeom prst="round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solidFill>
                  <a:schemeClr val="tx1"/>
                </a:solidFill>
              </a:rPr>
              <a:t>Log Pool</a:t>
            </a:r>
            <a:endParaRPr lang="en-US" sz="1100" b="1" dirty="0">
              <a:solidFill>
                <a:schemeClr val="tx1"/>
              </a:solidFill>
            </a:endParaRPr>
          </a:p>
        </p:txBody>
      </p:sp>
      <p:cxnSp>
        <p:nvCxnSpPr>
          <p:cNvPr id="67" name="Straight Arrow Connector 66"/>
          <p:cNvCxnSpPr>
            <a:stCxn id="54" idx="3"/>
          </p:cNvCxnSpPr>
          <p:nvPr/>
        </p:nvCxnSpPr>
        <p:spPr>
          <a:xfrm flipV="1">
            <a:off x="6477000" y="4182886"/>
            <a:ext cx="1855552" cy="16563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2" name="Rounded Rectangle 91"/>
          <p:cNvSpPr/>
          <p:nvPr/>
        </p:nvSpPr>
        <p:spPr>
          <a:xfrm>
            <a:off x="7058348" y="5639065"/>
            <a:ext cx="1462659" cy="380735"/>
          </a:xfrm>
          <a:prstGeom prst="round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DB1 Data</a:t>
            </a:r>
          </a:p>
        </p:txBody>
      </p:sp>
    </p:spTree>
    <p:extLst>
      <p:ext uri="{BB962C8B-B14F-4D97-AF65-F5344CB8AC3E}">
        <p14:creationId xmlns:p14="http://schemas.microsoft.com/office/powerpoint/2010/main" val="240153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2" grpId="0" animBg="1"/>
      <p:bldP spid="53" grpId="0" animBg="1"/>
      <p:bldP spid="56" grpId="0" animBg="1"/>
      <p:bldP spid="58" grpId="0" animBg="1"/>
      <p:bldP spid="59" grpId="0" animBg="1"/>
      <p:bldP spid="62" grpId="0" animBg="1"/>
      <p:bldP spid="6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a:solidFill>
                  <a:schemeClr val="bg1">
                    <a:lumMod val="50000"/>
                  </a:schemeClr>
                </a:solidFill>
                <a:latin typeface="Impact" pitchFamily="34" charset="0"/>
              </a:rPr>
              <a:t>Demo </a:t>
            </a:r>
            <a:r>
              <a:rPr lang="en-US" sz="2400" dirty="0" smtClean="0">
                <a:solidFill>
                  <a:schemeClr val="bg1">
                    <a:lumMod val="50000"/>
                  </a:schemeClr>
                </a:solidFill>
                <a:latin typeface="Impact" pitchFamily="34" charset="0"/>
              </a:rPr>
              <a:t>– Readable Secondary</a:t>
            </a:r>
            <a:endParaRPr lang="en-US" sz="2400" dirty="0">
              <a:solidFill>
                <a:schemeClr val="accent5"/>
              </a:solidFill>
              <a:latin typeface="Impact" pitchFamily="34" charset="0"/>
            </a:endParaRPr>
          </a:p>
        </p:txBody>
      </p:sp>
      <p:sp>
        <p:nvSpPr>
          <p:cNvPr id="10" name="Text Placeholder 2"/>
          <p:cNvSpPr txBox="1">
            <a:spLocks/>
          </p:cNvSpPr>
          <p:nvPr/>
        </p:nvSpPr>
        <p:spPr>
          <a:xfrm>
            <a:off x="1066800" y="1600200"/>
            <a:ext cx="7542095" cy="38100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solidFill>
                  <a:schemeClr val="bg1">
                    <a:lumMod val="50000"/>
                  </a:schemeClr>
                </a:solidFill>
                <a:latin typeface="Impact" pitchFamily="34" charset="0"/>
              </a:rPr>
              <a:t>Reading Data From Secondary </a:t>
            </a:r>
          </a:p>
          <a:p>
            <a:r>
              <a:rPr lang="en-US" sz="2400" dirty="0" smtClean="0">
                <a:solidFill>
                  <a:schemeClr val="bg1">
                    <a:lumMod val="50000"/>
                  </a:schemeClr>
                </a:solidFill>
                <a:latin typeface="Impact" pitchFamily="34" charset="0"/>
              </a:rPr>
              <a:t>&amp;</a:t>
            </a:r>
          </a:p>
          <a:p>
            <a:r>
              <a:rPr lang="en-US" sz="2400" dirty="0" smtClean="0">
                <a:solidFill>
                  <a:schemeClr val="bg1">
                    <a:lumMod val="50000"/>
                  </a:schemeClr>
                </a:solidFill>
                <a:latin typeface="Impact" pitchFamily="34" charset="0"/>
              </a:rPr>
              <a:t>Creating Secondary Routing </a:t>
            </a:r>
            <a:endParaRPr lang="en-US" sz="2400" dirty="0">
              <a:solidFill>
                <a:schemeClr val="bg1">
                  <a:lumMod val="50000"/>
                </a:schemeClr>
              </a:solidFill>
              <a:latin typeface="Impact" pitchFamily="34" charset="0"/>
            </a:endParaRPr>
          </a:p>
        </p:txBody>
      </p:sp>
      <p:pic>
        <p:nvPicPr>
          <p:cNvPr id="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Tree>
    <p:extLst>
      <p:ext uri="{BB962C8B-B14F-4D97-AF65-F5344CB8AC3E}">
        <p14:creationId xmlns:p14="http://schemas.microsoft.com/office/powerpoint/2010/main" val="26804502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28600" y="2038999"/>
            <a:ext cx="8325608" cy="4361801"/>
            <a:chOff x="459971" y="853063"/>
            <a:chExt cx="3990802" cy="2575938"/>
          </a:xfrm>
        </p:grpSpPr>
        <p:pic>
          <p:nvPicPr>
            <p:cNvPr id="13" name="Picture 12" descr="\\johnlserver\docs$\Artwork from DVD Website\Icons - Illustrations\Maps Globes\USA map states with glow.png"/>
            <p:cNvPicPr>
              <a:picLocks noChangeAspect="1" noChangeArrowheads="1"/>
            </p:cNvPicPr>
            <p:nvPr/>
          </p:nvPicPr>
          <p:blipFill>
            <a:blip r:embed="rId2" cstate="print"/>
            <a:srcRect/>
            <a:stretch>
              <a:fillRect/>
            </a:stretch>
          </p:blipFill>
          <p:spPr bwMode="auto">
            <a:xfrm>
              <a:off x="459971" y="914400"/>
              <a:ext cx="3990802" cy="2514601"/>
            </a:xfrm>
            <a:prstGeom prst="rect">
              <a:avLst/>
            </a:prstGeom>
            <a:noFill/>
            <a:ln w="9525">
              <a:noFill/>
              <a:miter lim="800000"/>
              <a:headEnd/>
              <a:tailEnd/>
            </a:ln>
          </p:spPr>
        </p:pic>
        <p:pic>
          <p:nvPicPr>
            <p:cNvPr id="14" name="Picture 13" descr="\\johnlserver\docs$\Artwork from DVD Website\Icons - Illustrations\_XML ICONS\Servers SQL database computer.png"/>
            <p:cNvPicPr>
              <a:picLocks noChangeAspect="1" noChangeArrowheads="1"/>
            </p:cNvPicPr>
            <p:nvPr/>
          </p:nvPicPr>
          <p:blipFill>
            <a:blip r:embed="rId3" cstate="print"/>
            <a:srcRect/>
            <a:stretch>
              <a:fillRect/>
            </a:stretch>
          </p:blipFill>
          <p:spPr bwMode="auto">
            <a:xfrm>
              <a:off x="692727" y="1307306"/>
              <a:ext cx="523702" cy="864394"/>
            </a:xfrm>
            <a:prstGeom prst="rect">
              <a:avLst/>
            </a:prstGeom>
            <a:noFill/>
            <a:ln w="9525">
              <a:noFill/>
              <a:miter lim="800000"/>
              <a:headEnd/>
              <a:tailEnd/>
            </a:ln>
          </p:spPr>
        </p:pic>
        <p:sp>
          <p:nvSpPr>
            <p:cNvPr id="15" name="Flowchart: Punched Tape 14"/>
            <p:cNvSpPr/>
            <p:nvPr/>
          </p:nvSpPr>
          <p:spPr bwMode="auto">
            <a:xfrm>
              <a:off x="692727" y="1524000"/>
              <a:ext cx="450273" cy="359569"/>
            </a:xfrm>
            <a:prstGeom prst="flowChartPunchedTape">
              <a:avLst/>
            </a:prstGeom>
            <a:solidFill>
              <a:schemeClr val="bg2">
                <a:lumMod val="50000"/>
                <a:alpha val="44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99" fontAlgn="auto">
                <a:spcBef>
                  <a:spcPts val="0"/>
                </a:spcBef>
                <a:spcAft>
                  <a:spcPts val="0"/>
                </a:spcAft>
                <a:defRPr/>
              </a:pPr>
              <a:r>
                <a:rPr lang="en-US" sz="1100" dirty="0" smtClean="0">
                  <a:solidFill>
                    <a:schemeClr val="bg1"/>
                  </a:solidFill>
                  <a:effectLst>
                    <a:outerShdw blurRad="38100" dist="38100" dir="2700000" algn="tl">
                      <a:srgbClr val="000000">
                        <a:alpha val="43137"/>
                      </a:srgbClr>
                    </a:outerShdw>
                  </a:effectLst>
                </a:rPr>
                <a:t>A</a:t>
              </a:r>
              <a:endParaRPr lang="en-US" sz="1100" dirty="0">
                <a:solidFill>
                  <a:schemeClr val="bg1"/>
                </a:solidFill>
                <a:effectLst>
                  <a:outerShdw blurRad="38100" dist="38100" dir="2700000" algn="tl">
                    <a:srgbClr val="000000">
                      <a:alpha val="43137"/>
                    </a:srgbClr>
                  </a:outerShdw>
                </a:effectLst>
              </a:endParaRPr>
            </a:p>
          </p:txBody>
        </p:sp>
        <p:pic>
          <p:nvPicPr>
            <p:cNvPr id="16" name="Picture 15" descr="\\johnlserver\docs$\Artwork from DVD Website\Icons - Illustrations\_XML ICONS\Servers SQL database computer.png"/>
            <p:cNvPicPr>
              <a:picLocks noChangeAspect="1" noChangeArrowheads="1"/>
            </p:cNvPicPr>
            <p:nvPr/>
          </p:nvPicPr>
          <p:blipFill>
            <a:blip r:embed="rId3" cstate="print"/>
            <a:srcRect/>
            <a:stretch>
              <a:fillRect/>
            </a:stretch>
          </p:blipFill>
          <p:spPr bwMode="auto">
            <a:xfrm>
              <a:off x="2477193" y="1700213"/>
              <a:ext cx="523702" cy="864394"/>
            </a:xfrm>
            <a:prstGeom prst="rect">
              <a:avLst/>
            </a:prstGeom>
            <a:noFill/>
            <a:ln w="9525">
              <a:noFill/>
              <a:miter lim="800000"/>
              <a:headEnd/>
              <a:tailEnd/>
            </a:ln>
          </p:spPr>
        </p:pic>
        <p:sp>
          <p:nvSpPr>
            <p:cNvPr id="17" name="Flowchart: Punched Tape 16"/>
            <p:cNvSpPr/>
            <p:nvPr/>
          </p:nvSpPr>
          <p:spPr bwMode="auto">
            <a:xfrm>
              <a:off x="2477193" y="1981200"/>
              <a:ext cx="418407" cy="347662"/>
            </a:xfrm>
            <a:prstGeom prst="flowChartPunchedTape">
              <a:avLst/>
            </a:prstGeom>
            <a:solidFill>
              <a:schemeClr val="bg2">
                <a:lumMod val="50000"/>
                <a:alpha val="44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99" fontAlgn="auto">
                <a:spcBef>
                  <a:spcPts val="0"/>
                </a:spcBef>
                <a:spcAft>
                  <a:spcPts val="0"/>
                </a:spcAft>
                <a:defRPr/>
              </a:pPr>
              <a:r>
                <a:rPr lang="en-US" sz="1100" dirty="0" smtClean="0">
                  <a:solidFill>
                    <a:schemeClr val="bg1"/>
                  </a:solidFill>
                  <a:effectLst>
                    <a:outerShdw blurRad="38100" dist="38100" dir="2700000" algn="tl">
                      <a:srgbClr val="000000">
                        <a:alpha val="43137"/>
                      </a:srgbClr>
                    </a:outerShdw>
                  </a:effectLst>
                </a:rPr>
                <a:t>A</a:t>
              </a:r>
              <a:endParaRPr lang="en-US" sz="1100" dirty="0">
                <a:solidFill>
                  <a:schemeClr val="bg1"/>
                </a:solidFill>
                <a:effectLst>
                  <a:outerShdw blurRad="38100" dist="38100" dir="2700000" algn="tl">
                    <a:srgbClr val="000000">
                      <a:alpha val="43137"/>
                    </a:srgbClr>
                  </a:outerShdw>
                </a:effectLst>
              </a:endParaRPr>
            </a:p>
          </p:txBody>
        </p:sp>
        <p:pic>
          <p:nvPicPr>
            <p:cNvPr id="18" name="Picture 17" descr="\\johnlserver\docs$\Artwork from DVD Website\Icons - Illustrations\_XML ICONS\Servers SQL database computer.png"/>
            <p:cNvPicPr>
              <a:picLocks noChangeAspect="1" noChangeArrowheads="1"/>
            </p:cNvPicPr>
            <p:nvPr/>
          </p:nvPicPr>
          <p:blipFill>
            <a:blip r:embed="rId3" cstate="print"/>
            <a:srcRect/>
            <a:stretch>
              <a:fillRect/>
            </a:stretch>
          </p:blipFill>
          <p:spPr bwMode="auto">
            <a:xfrm>
              <a:off x="3191435" y="1621632"/>
              <a:ext cx="523702" cy="864394"/>
            </a:xfrm>
            <a:prstGeom prst="rect">
              <a:avLst/>
            </a:prstGeom>
            <a:noFill/>
            <a:ln w="9525">
              <a:noFill/>
              <a:miter lim="800000"/>
              <a:headEnd/>
              <a:tailEnd/>
            </a:ln>
          </p:spPr>
        </p:pic>
        <p:sp>
          <p:nvSpPr>
            <p:cNvPr id="19" name="Flowchart: Punched Tape 18"/>
            <p:cNvSpPr/>
            <p:nvPr/>
          </p:nvSpPr>
          <p:spPr bwMode="auto">
            <a:xfrm>
              <a:off x="3253047" y="1778794"/>
              <a:ext cx="543098" cy="392906"/>
            </a:xfrm>
            <a:prstGeom prst="flowChartPunchedTape">
              <a:avLst/>
            </a:prstGeom>
            <a:solidFill>
              <a:schemeClr val="bg2">
                <a:lumMod val="50000"/>
                <a:alpha val="44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99" fontAlgn="auto">
                <a:spcBef>
                  <a:spcPts val="0"/>
                </a:spcBef>
                <a:spcAft>
                  <a:spcPts val="0"/>
                </a:spcAft>
                <a:defRPr/>
              </a:pPr>
              <a:r>
                <a:rPr lang="en-US" sz="1100" dirty="0" smtClean="0">
                  <a:solidFill>
                    <a:schemeClr val="bg1"/>
                  </a:solidFill>
                  <a:effectLst>
                    <a:outerShdw blurRad="38100" dist="38100" dir="2700000" algn="tl">
                      <a:srgbClr val="000000">
                        <a:alpha val="43137"/>
                      </a:srgbClr>
                    </a:outerShdw>
                  </a:effectLst>
                </a:rPr>
                <a:t>A</a:t>
              </a:r>
              <a:endParaRPr lang="en-US" sz="1100" dirty="0">
                <a:solidFill>
                  <a:schemeClr val="bg1"/>
                </a:solidFill>
                <a:effectLst>
                  <a:outerShdw blurRad="38100" dist="38100" dir="2700000" algn="tl">
                    <a:srgbClr val="000000">
                      <a:alpha val="43137"/>
                    </a:srgbClr>
                  </a:outerShdw>
                </a:effectLst>
              </a:endParaRPr>
            </a:p>
          </p:txBody>
        </p:sp>
        <p:pic>
          <p:nvPicPr>
            <p:cNvPr id="20" name="Picture 19" descr="\\johnlserver\docs$\Artwork from DVD Website\Icons - Illustrations\_XML ICONS\Servers SQL database computer.png"/>
            <p:cNvPicPr>
              <a:picLocks noChangeAspect="1" noChangeArrowheads="1"/>
            </p:cNvPicPr>
            <p:nvPr/>
          </p:nvPicPr>
          <p:blipFill>
            <a:blip r:embed="rId3" cstate="print"/>
            <a:srcRect/>
            <a:stretch>
              <a:fillRect/>
            </a:stretch>
          </p:blipFill>
          <p:spPr bwMode="auto">
            <a:xfrm>
              <a:off x="3582785" y="1700213"/>
              <a:ext cx="523702" cy="864394"/>
            </a:xfrm>
            <a:prstGeom prst="rect">
              <a:avLst/>
            </a:prstGeom>
            <a:noFill/>
            <a:ln w="9525">
              <a:noFill/>
              <a:miter lim="800000"/>
              <a:headEnd/>
              <a:tailEnd/>
            </a:ln>
          </p:spPr>
        </p:pic>
        <p:pic>
          <p:nvPicPr>
            <p:cNvPr id="21" name="Picture 20" descr="\\johnlserver\docs$\Artwork from DVD Website\Shapes\Arrows\Gold Gradient Collection\arrow 0 gold  arrow curved 6.png"/>
            <p:cNvPicPr>
              <a:picLocks noChangeAspect="1" noChangeArrowheads="1"/>
            </p:cNvPicPr>
            <p:nvPr/>
          </p:nvPicPr>
          <p:blipFill>
            <a:blip r:embed="rId4" cstate="print"/>
            <a:srcRect/>
            <a:stretch>
              <a:fillRect/>
            </a:stretch>
          </p:blipFill>
          <p:spPr bwMode="auto">
            <a:xfrm rot="11066889" flipH="1">
              <a:off x="2527301" y="1518494"/>
              <a:ext cx="1396538" cy="571351"/>
            </a:xfrm>
            <a:prstGeom prst="rect">
              <a:avLst/>
            </a:prstGeom>
            <a:noFill/>
            <a:ln w="9525">
              <a:noFill/>
              <a:miter lim="800000"/>
              <a:headEnd/>
              <a:tailEnd/>
            </a:ln>
          </p:spPr>
        </p:pic>
        <p:pic>
          <p:nvPicPr>
            <p:cNvPr id="22" name="Picture 21" descr="\\johnlserver\docs$\Artwork from DVD Website\Shapes\Arrows\Gold Gradient Collection\arrow 0 gold  arrow curved 6.png"/>
            <p:cNvPicPr>
              <a:picLocks noChangeAspect="1" noChangeArrowheads="1"/>
            </p:cNvPicPr>
            <p:nvPr/>
          </p:nvPicPr>
          <p:blipFill>
            <a:blip r:embed="rId4" cstate="print"/>
            <a:srcRect/>
            <a:stretch>
              <a:fillRect/>
            </a:stretch>
          </p:blipFill>
          <p:spPr bwMode="auto">
            <a:xfrm rot="12150246" flipH="1">
              <a:off x="3308005" y="1450701"/>
              <a:ext cx="578658" cy="571352"/>
            </a:xfrm>
            <a:prstGeom prst="rect">
              <a:avLst/>
            </a:prstGeom>
            <a:noFill/>
            <a:ln w="9525">
              <a:noFill/>
              <a:miter lim="800000"/>
              <a:headEnd/>
              <a:tailEnd/>
            </a:ln>
          </p:spPr>
        </p:pic>
        <p:sp>
          <p:nvSpPr>
            <p:cNvPr id="23" name="Flowchart: Punched Tape 22"/>
            <p:cNvSpPr/>
            <p:nvPr/>
          </p:nvSpPr>
          <p:spPr bwMode="auto">
            <a:xfrm>
              <a:off x="3657600" y="1946644"/>
              <a:ext cx="381000" cy="339356"/>
            </a:xfrm>
            <a:prstGeom prst="flowChartPunchedTap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91436" tIns="45718" rIns="91436" bIns="4571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99" fontAlgn="auto">
                <a:spcBef>
                  <a:spcPts val="0"/>
                </a:spcBef>
                <a:spcAft>
                  <a:spcPts val="0"/>
                </a:spcAft>
                <a:defRPr/>
              </a:pPr>
              <a:r>
                <a:rPr lang="en-US" sz="1000" dirty="0">
                  <a:solidFill>
                    <a:schemeClr val="bg1"/>
                  </a:solidFill>
                  <a:effectLst>
                    <a:outerShdw blurRad="38100" dist="38100" dir="2700000" algn="tl">
                      <a:srgbClr val="000000">
                        <a:alpha val="43137"/>
                      </a:srgbClr>
                    </a:outerShdw>
                  </a:effectLst>
                </a:rPr>
                <a:t>A</a:t>
              </a:r>
            </a:p>
          </p:txBody>
        </p:sp>
        <p:pic>
          <p:nvPicPr>
            <p:cNvPr id="24" name="Picture 23" descr="\\johnlserver\docs$\Artwork from DVD Website\Shapes\Arrows\Gold Gradient Collection\dashed arrow 0 gold  arrow curved 7.png"/>
            <p:cNvPicPr>
              <a:picLocks noChangeAspect="1" noChangeArrowheads="1"/>
            </p:cNvPicPr>
            <p:nvPr/>
          </p:nvPicPr>
          <p:blipFill>
            <a:blip r:embed="rId5" cstate="print"/>
            <a:srcRect/>
            <a:stretch>
              <a:fillRect/>
            </a:stretch>
          </p:blipFill>
          <p:spPr bwMode="auto">
            <a:xfrm rot="1231825" flipV="1">
              <a:off x="612302" y="853063"/>
              <a:ext cx="3492851" cy="995363"/>
            </a:xfrm>
            <a:prstGeom prst="rect">
              <a:avLst/>
            </a:prstGeom>
            <a:noFill/>
            <a:ln w="9525">
              <a:noFill/>
              <a:miter lim="800000"/>
              <a:headEnd/>
              <a:tailEnd/>
            </a:ln>
          </p:spPr>
        </p:pic>
      </p:grpSp>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grpSp>
        <p:nvGrpSpPr>
          <p:cNvPr id="25" name="Group 24"/>
          <p:cNvGrpSpPr/>
          <p:nvPr/>
        </p:nvGrpSpPr>
        <p:grpSpPr>
          <a:xfrm>
            <a:off x="76200" y="4246268"/>
            <a:ext cx="2562167" cy="1330917"/>
            <a:chOff x="5811074" y="3099659"/>
            <a:chExt cx="1922126" cy="1330917"/>
          </a:xfrm>
        </p:grpSpPr>
        <p:grpSp>
          <p:nvGrpSpPr>
            <p:cNvPr id="26" name="Group 25"/>
            <p:cNvGrpSpPr/>
            <p:nvPr/>
          </p:nvGrpSpPr>
          <p:grpSpPr>
            <a:xfrm>
              <a:off x="5811074" y="3328185"/>
              <a:ext cx="1922126" cy="1102391"/>
              <a:chOff x="6252868" y="489990"/>
              <a:chExt cx="2569099" cy="2473453"/>
            </a:xfrm>
          </p:grpSpPr>
          <p:pic>
            <p:nvPicPr>
              <p:cNvPr id="28" name="Picture 4" descr="C:\Users\gopala\Pictures\DVD_ART35\Artwork_Imagery\Icons - Illustrations\charts - diagrams\3d pie chart.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2868" y="1239680"/>
                <a:ext cx="2569099" cy="1723763"/>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6905673" y="489990"/>
                <a:ext cx="1182038" cy="952978"/>
              </a:xfrm>
              <a:prstGeom prst="rect">
                <a:avLst/>
              </a:prstGeom>
              <a:noFill/>
            </p:spPr>
            <p:txBody>
              <a:bodyPr wrap="none" rtlCol="0">
                <a:spAutoFit/>
              </a:bodyPr>
              <a:lstStyle/>
              <a:p>
                <a:pPr indent="-396875">
                  <a:lnSpc>
                    <a:spcPct val="90000"/>
                  </a:lnSpc>
                  <a:spcBef>
                    <a:spcPct val="20000"/>
                  </a:spcBef>
                  <a:buClr>
                    <a:srgbClr val="777777"/>
                  </a:buClr>
                </a:pPr>
                <a:r>
                  <a:rPr lang="en-US" sz="2400" b="1" dirty="0" smtClean="0">
                    <a:solidFill>
                      <a:srgbClr val="C00000"/>
                    </a:solidFill>
                  </a:rPr>
                  <a:t>Reports</a:t>
                </a:r>
              </a:p>
            </p:txBody>
          </p:sp>
        </p:grpSp>
        <p:cxnSp>
          <p:nvCxnSpPr>
            <p:cNvPr id="27" name="Straight Arrow Connector 26"/>
            <p:cNvCxnSpPr/>
            <p:nvPr/>
          </p:nvCxnSpPr>
          <p:spPr>
            <a:xfrm flipV="1">
              <a:off x="6705601" y="3099659"/>
              <a:ext cx="0" cy="3898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30" name="Group 29"/>
          <p:cNvGrpSpPr/>
          <p:nvPr/>
        </p:nvGrpSpPr>
        <p:grpSpPr>
          <a:xfrm>
            <a:off x="3048000" y="4876800"/>
            <a:ext cx="2140983" cy="1980760"/>
            <a:chOff x="4707310" y="4438397"/>
            <a:chExt cx="2140983" cy="1980760"/>
          </a:xfrm>
        </p:grpSpPr>
        <p:pic>
          <p:nvPicPr>
            <p:cNvPr id="31" name="Picture 2" descr="E:\DVD_Art_Sept-2-2010\DVD_Art_Sept-2-2010\Artwork_Imagery\Icons - Illustrations\_ WINDOWS SERVER ICONS\Hardware\Hard  Drive storag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7310" y="5761335"/>
              <a:ext cx="1379118" cy="65782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E:\DVD_Art_Sept-2-2010\DVD_Art_Sept-2-2010\Artwork_Imagery\Shapes\Arrows\Curved\big green arrow.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9101381">
              <a:off x="5324564" y="4438397"/>
              <a:ext cx="1523729" cy="1144475"/>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5356243" y="4830411"/>
              <a:ext cx="1234184" cy="461665"/>
            </a:xfrm>
            <a:prstGeom prst="rect">
              <a:avLst/>
            </a:prstGeom>
            <a:noFill/>
          </p:spPr>
          <p:txBody>
            <a:bodyPr wrap="none" rtlCol="0">
              <a:spAutoFit/>
            </a:bodyPr>
            <a:lstStyle/>
            <a:p>
              <a:r>
                <a:rPr lang="en-US" sz="2400" b="1" dirty="0" smtClean="0">
                  <a:solidFill>
                    <a:srgbClr val="C00000"/>
                  </a:solidFill>
                </a:rPr>
                <a:t>Backups</a:t>
              </a:r>
              <a:endParaRPr lang="en-US" sz="2400" b="1" dirty="0">
                <a:solidFill>
                  <a:srgbClr val="C00000"/>
                </a:solidFill>
              </a:endParaRPr>
            </a:p>
          </p:txBody>
        </p:sp>
      </p:grpSp>
      <p:grpSp>
        <p:nvGrpSpPr>
          <p:cNvPr id="74" name="Group 73"/>
          <p:cNvGrpSpPr/>
          <p:nvPr/>
        </p:nvGrpSpPr>
        <p:grpSpPr>
          <a:xfrm>
            <a:off x="4495800" y="6208086"/>
            <a:ext cx="4478472" cy="418474"/>
            <a:chOff x="497377" y="5709079"/>
            <a:chExt cx="3359729" cy="418474"/>
          </a:xfrm>
        </p:grpSpPr>
        <p:pic>
          <p:nvPicPr>
            <p:cNvPr id="75" name="Picture 2" descr="\\johnlserver\docs$\Artwork from DVD Website\Shapes\Arrows\Gold Gradient Collection\dashed arrow 0 gold  arrow curved 7.png"/>
            <p:cNvPicPr>
              <a:picLocks noChangeAspect="1" noChangeArrowheads="1"/>
            </p:cNvPicPr>
            <p:nvPr/>
          </p:nvPicPr>
          <p:blipFill>
            <a:blip r:embed="rId10" cstate="print"/>
            <a:srcRect/>
            <a:stretch>
              <a:fillRect/>
            </a:stretch>
          </p:blipFill>
          <p:spPr bwMode="auto">
            <a:xfrm flipV="1">
              <a:off x="2244396" y="5776011"/>
              <a:ext cx="617768" cy="228599"/>
            </a:xfrm>
            <a:prstGeom prst="rect">
              <a:avLst/>
            </a:prstGeom>
            <a:noFill/>
            <a:ln w="9525">
              <a:noFill/>
              <a:miter lim="800000"/>
              <a:headEnd/>
              <a:tailEnd/>
            </a:ln>
          </p:spPr>
        </p:pic>
        <p:pic>
          <p:nvPicPr>
            <p:cNvPr id="76" name="Picture 3" descr="\\johnlserver\docs$\Artwork from DVD Website\Shapes\Arrows\Gold Gradient Collection\arrow 0 gold  arrow curved 4.png"/>
            <p:cNvPicPr>
              <a:picLocks noChangeAspect="1" noChangeArrowheads="1"/>
            </p:cNvPicPr>
            <p:nvPr/>
          </p:nvPicPr>
          <p:blipFill>
            <a:blip r:embed="rId11" cstate="print"/>
            <a:srcRect/>
            <a:stretch>
              <a:fillRect/>
            </a:stretch>
          </p:blipFill>
          <p:spPr bwMode="auto">
            <a:xfrm rot="16200000">
              <a:off x="631677" y="5574779"/>
              <a:ext cx="311348" cy="579947"/>
            </a:xfrm>
            <a:prstGeom prst="rect">
              <a:avLst/>
            </a:prstGeom>
            <a:noFill/>
            <a:ln w="9525">
              <a:noFill/>
              <a:miter lim="800000"/>
              <a:headEnd/>
              <a:tailEnd/>
            </a:ln>
          </p:spPr>
        </p:pic>
        <p:sp>
          <p:nvSpPr>
            <p:cNvPr id="77" name="TextBox 76"/>
            <p:cNvSpPr txBox="1"/>
            <p:nvPr/>
          </p:nvSpPr>
          <p:spPr>
            <a:xfrm>
              <a:off x="1106974" y="5712055"/>
              <a:ext cx="1302221" cy="415498"/>
            </a:xfrm>
            <a:prstGeom prst="rect">
              <a:avLst/>
            </a:prstGeom>
            <a:noFill/>
          </p:spPr>
          <p:txBody>
            <a:bodyPr wrap="square" rtlCol="0">
              <a:spAutoFit/>
            </a:bodyPr>
            <a:lstStyle/>
            <a:p>
              <a:r>
                <a:rPr lang="en-US" sz="1050" dirty="0" smtClean="0"/>
                <a:t>Synchronous </a:t>
              </a:r>
            </a:p>
            <a:p>
              <a:r>
                <a:rPr lang="en-US" sz="1050" dirty="0" smtClean="0"/>
                <a:t>Data Movement</a:t>
              </a:r>
            </a:p>
          </p:txBody>
        </p:sp>
        <p:sp>
          <p:nvSpPr>
            <p:cNvPr id="78" name="TextBox 77"/>
            <p:cNvSpPr txBox="1"/>
            <p:nvPr/>
          </p:nvSpPr>
          <p:spPr>
            <a:xfrm>
              <a:off x="2731307" y="5712055"/>
              <a:ext cx="1125799" cy="415498"/>
            </a:xfrm>
            <a:prstGeom prst="rect">
              <a:avLst/>
            </a:prstGeom>
            <a:noFill/>
          </p:spPr>
          <p:txBody>
            <a:bodyPr wrap="square" rtlCol="0">
              <a:spAutoFit/>
            </a:bodyPr>
            <a:lstStyle/>
            <a:p>
              <a:r>
                <a:rPr lang="en-US" sz="1050" dirty="0" smtClean="0"/>
                <a:t>Asynchcronous Data Movement</a:t>
              </a:r>
            </a:p>
          </p:txBody>
        </p:sp>
      </p:grpSp>
      <p:sp>
        <p:nvSpPr>
          <p:cNvPr id="79" name="TextBox 78"/>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F </a:t>
            </a:r>
            <a:r>
              <a:rPr lang="en-US" sz="2400" dirty="0" err="1" smtClean="0">
                <a:solidFill>
                  <a:schemeClr val="bg1">
                    <a:lumMod val="50000"/>
                  </a:schemeClr>
                </a:solidFill>
                <a:latin typeface="Impact" pitchFamily="34" charset="0"/>
              </a:rPr>
              <a:t>i</a:t>
            </a:r>
            <a:r>
              <a:rPr lang="en-US" sz="2400" dirty="0" smtClean="0">
                <a:solidFill>
                  <a:schemeClr val="bg1">
                    <a:lumMod val="50000"/>
                  </a:schemeClr>
                </a:solidFill>
                <a:latin typeface="Impact" pitchFamily="34" charset="0"/>
              </a:rPr>
              <a:t> n a l   T o p o l o g y</a:t>
            </a:r>
            <a:endParaRPr lang="en-US" sz="2400" dirty="0">
              <a:solidFill>
                <a:schemeClr val="accent5"/>
              </a:solidFill>
              <a:latin typeface="Impact" pitchFamily="34" charset="0"/>
            </a:endParaRPr>
          </a:p>
        </p:txBody>
      </p:sp>
    </p:spTree>
    <p:extLst>
      <p:ext uri="{BB962C8B-B14F-4D97-AF65-F5344CB8AC3E}">
        <p14:creationId xmlns:p14="http://schemas.microsoft.com/office/powerpoint/2010/main" val="184415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xit" presetSubtype="4" fill="hold" grpId="0" nodeType="withEffect">
                                  <p:stCondLst>
                                    <p:cond delay="0"/>
                                  </p:stCondLst>
                                  <p:childTnLst>
                                    <p:anim calcmode="lin" valueType="num">
                                      <p:cBhvr additive="base">
                                        <p:cTn id="18" dur="500"/>
                                        <p:tgtEl>
                                          <p:spTgt spid="79"/>
                                        </p:tgtEl>
                                        <p:attrNameLst>
                                          <p:attrName>ppt_x</p:attrName>
                                        </p:attrNameLst>
                                      </p:cBhvr>
                                      <p:tavLst>
                                        <p:tav tm="0">
                                          <p:val>
                                            <p:strVal val="ppt_x"/>
                                          </p:val>
                                        </p:tav>
                                        <p:tav tm="100000">
                                          <p:val>
                                            <p:strVal val="ppt_x"/>
                                          </p:val>
                                        </p:tav>
                                      </p:tavLst>
                                    </p:anim>
                                    <p:anim calcmode="lin" valueType="num">
                                      <p:cBhvr additive="base">
                                        <p:cTn id="19" dur="500"/>
                                        <p:tgtEl>
                                          <p:spTgt spid="79"/>
                                        </p:tgtEl>
                                        <p:attrNameLst>
                                          <p:attrName>ppt_y</p:attrName>
                                        </p:attrNameLst>
                                      </p:cBhvr>
                                      <p:tavLst>
                                        <p:tav tm="0">
                                          <p:val>
                                            <p:strVal val="ppt_y"/>
                                          </p:val>
                                        </p:tav>
                                        <p:tav tm="100000">
                                          <p:val>
                                            <p:strVal val="1+ppt_h/2"/>
                                          </p:val>
                                        </p:tav>
                                      </p:tavLst>
                                    </p:anim>
                                    <p:set>
                                      <p:cBhvr>
                                        <p:cTn id="20" dur="1" fill="hold">
                                          <p:stCondLst>
                                            <p:cond delay="499"/>
                                          </p:stCondLst>
                                        </p:cTn>
                                        <p:tgtEl>
                                          <p:spTgt spid="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S U M </a:t>
            </a:r>
            <a:r>
              <a:rPr lang="en-US" sz="2400" dirty="0" err="1" smtClean="0">
                <a:solidFill>
                  <a:schemeClr val="bg1">
                    <a:lumMod val="50000"/>
                  </a:schemeClr>
                </a:solidFill>
                <a:latin typeface="Impact" pitchFamily="34" charset="0"/>
              </a:rPr>
              <a:t>M</a:t>
            </a:r>
            <a:r>
              <a:rPr lang="en-US" sz="2400" dirty="0" smtClean="0">
                <a:solidFill>
                  <a:schemeClr val="bg1">
                    <a:lumMod val="50000"/>
                  </a:schemeClr>
                </a:solidFill>
                <a:latin typeface="Impact" pitchFamily="34" charset="0"/>
              </a:rPr>
              <a:t>  A R Y</a:t>
            </a:r>
            <a:endParaRPr lang="en-US" sz="2400" dirty="0">
              <a:solidFill>
                <a:schemeClr val="accent5"/>
              </a:solidFill>
              <a:latin typeface="Impact" pitchFamily="34" charset="0"/>
            </a:endParaRPr>
          </a:p>
        </p:txBody>
      </p:sp>
      <p:sp>
        <p:nvSpPr>
          <p:cNvPr id="13" name="Content Placeholder 2"/>
          <p:cNvSpPr>
            <a:spLocks noGrp="1"/>
          </p:cNvSpPr>
          <p:nvPr>
            <p:ph idx="1"/>
          </p:nvPr>
        </p:nvSpPr>
        <p:spPr>
          <a:xfrm>
            <a:off x="457199" y="2514601"/>
            <a:ext cx="7772401" cy="3505200"/>
          </a:xfrm>
        </p:spPr>
        <p:txBody>
          <a:bodyPr>
            <a:noAutofit/>
          </a:bodyPr>
          <a:lstStyle/>
          <a:p>
            <a:pPr>
              <a:lnSpc>
                <a:spcPct val="120000"/>
              </a:lnSpc>
            </a:pPr>
            <a:r>
              <a:rPr lang="en-US" sz="1600" dirty="0" smtClean="0"/>
              <a:t>SQL Server AlwaysOn is a comprehensive high availability solution </a:t>
            </a:r>
          </a:p>
          <a:p>
            <a:pPr marL="852488" lvl="1" indent="-457200">
              <a:lnSpc>
                <a:spcPct val="120000"/>
              </a:lnSpc>
              <a:buFont typeface="Arial" pitchFamily="34" charset="0"/>
              <a:buChar char="•"/>
            </a:pPr>
            <a:r>
              <a:rPr lang="en-US" sz="1600" dirty="0" smtClean="0"/>
              <a:t>Better application availability, </a:t>
            </a:r>
          </a:p>
          <a:p>
            <a:pPr marL="852488" lvl="1" indent="-457200">
              <a:lnSpc>
                <a:spcPct val="120000"/>
              </a:lnSpc>
              <a:buFont typeface="Arial" pitchFamily="34" charset="0"/>
              <a:buChar char="•"/>
            </a:pPr>
            <a:r>
              <a:rPr lang="en-US" sz="1600" dirty="0"/>
              <a:t>H</a:t>
            </a:r>
            <a:r>
              <a:rPr lang="en-US" sz="1600" dirty="0" smtClean="0"/>
              <a:t>igher return on investment and </a:t>
            </a:r>
          </a:p>
          <a:p>
            <a:pPr marL="852488" lvl="1" indent="-457200">
              <a:lnSpc>
                <a:spcPct val="120000"/>
              </a:lnSpc>
              <a:buFont typeface="Arial" pitchFamily="34" charset="0"/>
              <a:buChar char="•"/>
            </a:pPr>
            <a:r>
              <a:rPr lang="en-US" sz="1600" dirty="0"/>
              <a:t>S</a:t>
            </a:r>
            <a:r>
              <a:rPr lang="en-US" sz="1600" dirty="0" smtClean="0"/>
              <a:t>implified deployment and management</a:t>
            </a:r>
          </a:p>
          <a:p>
            <a:pPr>
              <a:lnSpc>
                <a:spcPct val="120000"/>
              </a:lnSpc>
            </a:pPr>
            <a:r>
              <a:rPr lang="en-US" sz="1600" dirty="0" err="1" smtClean="0"/>
              <a:t>AlwaysOn</a:t>
            </a:r>
            <a:r>
              <a:rPr lang="en-US" sz="1600" dirty="0" smtClean="0"/>
              <a:t> </a:t>
            </a:r>
            <a:r>
              <a:rPr lang="en-US" sz="1600" dirty="0" smtClean="0"/>
              <a:t>Availability Group provide flexibility in HA configuration</a:t>
            </a:r>
          </a:p>
          <a:p>
            <a:pPr>
              <a:lnSpc>
                <a:spcPct val="120000"/>
              </a:lnSpc>
            </a:pPr>
            <a:endParaRPr lang="en-US" sz="1600" dirty="0"/>
          </a:p>
        </p:txBody>
      </p:sp>
    </p:spTree>
    <p:extLst>
      <p:ext uri="{BB962C8B-B14F-4D97-AF65-F5344CB8AC3E}">
        <p14:creationId xmlns:p14="http://schemas.microsoft.com/office/powerpoint/2010/main" val="28810425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1828800"/>
            <a:chOff x="0" y="0"/>
            <a:chExt cx="9144000" cy="18288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82980"/>
            </a:xfrm>
            <a:prstGeom prst="rect">
              <a:avLst/>
            </a:prstGeom>
          </p:spPr>
        </p:pic>
        <p:grpSp>
          <p:nvGrpSpPr>
            <p:cNvPr id="6" name="Group 5"/>
            <p:cNvGrpSpPr/>
            <p:nvPr/>
          </p:nvGrpSpPr>
          <p:grpSpPr>
            <a:xfrm>
              <a:off x="247754" y="799877"/>
              <a:ext cx="8646787" cy="1028923"/>
              <a:chOff x="247754" y="507256"/>
              <a:chExt cx="8646787" cy="1028923"/>
            </a:xfrm>
          </p:grpSpPr>
          <p:sp>
            <p:nvSpPr>
              <p:cNvPr id="7" name="TextBox 6"/>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9" name="TextBox 8"/>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INDIA  </a:t>
                </a:r>
                <a:r>
                  <a:rPr lang="en-US" sz="2400" dirty="0" smtClean="0">
                    <a:solidFill>
                      <a:schemeClr val="accent6"/>
                    </a:solidFill>
                    <a:latin typeface="Arial Narrow"/>
                  </a:rPr>
                  <a:t>│ </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sp>
        <p:nvSpPr>
          <p:cNvPr id="11" name="TextBox 10"/>
          <p:cNvSpPr txBox="1"/>
          <p:nvPr/>
        </p:nvSpPr>
        <p:spPr>
          <a:xfrm>
            <a:off x="533401" y="1748256"/>
            <a:ext cx="8153400"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RELATED CONTENT in VTD Sep 29</a:t>
            </a:r>
            <a:r>
              <a:rPr lang="en-US" sz="2400" baseline="30000" dirty="0" smtClean="0">
                <a:solidFill>
                  <a:schemeClr val="bg1">
                    <a:lumMod val="50000"/>
                  </a:schemeClr>
                </a:solidFill>
                <a:latin typeface="Impact" pitchFamily="34" charset="0"/>
              </a:rPr>
              <a:t>th</a:t>
            </a:r>
            <a:r>
              <a:rPr lang="en-US" sz="2400" dirty="0" smtClean="0">
                <a:solidFill>
                  <a:schemeClr val="bg1">
                    <a:lumMod val="50000"/>
                  </a:schemeClr>
                </a:solidFill>
                <a:latin typeface="Impact" pitchFamily="34" charset="0"/>
              </a:rPr>
              <a:t> 2011 – DBA Track</a:t>
            </a:r>
            <a:endParaRPr lang="en-US" sz="2400" dirty="0">
              <a:solidFill>
                <a:schemeClr val="accent5"/>
              </a:solidFill>
              <a:latin typeface="Impact" pitchFamily="34" charset="0"/>
            </a:endParaRPr>
          </a:p>
        </p:txBody>
      </p:sp>
      <p:pic>
        <p:nvPicPr>
          <p:cNvPr id="13"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sp>
        <p:nvSpPr>
          <p:cNvPr id="14" name="Content Placeholder 3"/>
          <p:cNvSpPr>
            <a:spLocks noGrp="1"/>
          </p:cNvSpPr>
          <p:nvPr>
            <p:ph idx="1"/>
          </p:nvPr>
        </p:nvSpPr>
        <p:spPr>
          <a:xfrm>
            <a:off x="457200" y="2209800"/>
            <a:ext cx="8229601" cy="4267200"/>
          </a:xfrm>
          <a:ln>
            <a:solidFill>
              <a:schemeClr val="accent6">
                <a:lumMod val="75000"/>
              </a:schemeClr>
            </a:solidFill>
          </a:ln>
        </p:spPr>
        <p:txBody>
          <a:bodyPr lIns="36000" rIns="36000">
            <a:noAutofit/>
          </a:bodyPr>
          <a:lstStyle/>
          <a:p>
            <a:pPr algn="just">
              <a:buClr>
                <a:schemeClr val="accent6">
                  <a:lumMod val="75000"/>
                </a:schemeClr>
              </a:buClr>
              <a:buFont typeface="Wingdings" pitchFamily="2" charset="2"/>
              <a:buChar char="Ø"/>
            </a:pPr>
            <a:r>
              <a:rPr lang="en-US" sz="1800" dirty="0"/>
              <a:t>Monitoring Performance in Cloud for SQL Azure Applications</a:t>
            </a:r>
          </a:p>
          <a:p>
            <a:pPr lvl="1" algn="just">
              <a:buClr>
                <a:schemeClr val="accent6">
                  <a:lumMod val="75000"/>
                </a:schemeClr>
              </a:buClr>
              <a:buFont typeface="Wingdings" pitchFamily="2" charset="2"/>
              <a:buChar char="q"/>
            </a:pPr>
            <a:r>
              <a:rPr lang="en-US" sz="1400" dirty="0"/>
              <a:t>Vinod Kumar</a:t>
            </a:r>
          </a:p>
          <a:p>
            <a:pPr lvl="1" algn="just">
              <a:buClr>
                <a:schemeClr val="accent6">
                  <a:lumMod val="75000"/>
                </a:schemeClr>
              </a:buClr>
              <a:buFont typeface="Wingdings" pitchFamily="2" charset="2"/>
              <a:buChar char="q"/>
            </a:pPr>
            <a:r>
              <a:rPr lang="en-US" sz="1400" dirty="0"/>
              <a:t>3:00pm - 4:00pm</a:t>
            </a:r>
          </a:p>
          <a:p>
            <a:pPr lvl="1" algn="just">
              <a:buClr>
                <a:schemeClr val="accent6">
                  <a:lumMod val="75000"/>
                </a:schemeClr>
              </a:buClr>
              <a:buFont typeface="Wingdings" pitchFamily="2" charset="2"/>
              <a:buChar char="q"/>
            </a:pPr>
            <a:endParaRPr lang="en-US" sz="1400" dirty="0"/>
          </a:p>
          <a:p>
            <a:pPr algn="just">
              <a:buClr>
                <a:schemeClr val="accent6">
                  <a:lumMod val="75000"/>
                </a:schemeClr>
              </a:buClr>
              <a:buFont typeface="Wingdings" pitchFamily="2" charset="2"/>
              <a:buChar char="Ø"/>
            </a:pPr>
            <a:r>
              <a:rPr lang="en-IN" sz="1800" dirty="0"/>
              <a:t>Managing SQL Server Made Easy - Features and Concepts</a:t>
            </a:r>
            <a:endParaRPr lang="en-US" sz="1800" dirty="0"/>
          </a:p>
          <a:p>
            <a:pPr lvl="1" algn="just">
              <a:buClr>
                <a:schemeClr val="accent6">
                  <a:lumMod val="75000"/>
                </a:schemeClr>
              </a:buClr>
              <a:buFont typeface="Wingdings" pitchFamily="2" charset="2"/>
              <a:buChar char="q"/>
            </a:pPr>
            <a:r>
              <a:rPr lang="en-US" sz="1400" dirty="0"/>
              <a:t>Amit Banerjee</a:t>
            </a:r>
          </a:p>
          <a:p>
            <a:pPr lvl="1" algn="just">
              <a:buClr>
                <a:schemeClr val="accent6">
                  <a:lumMod val="75000"/>
                </a:schemeClr>
              </a:buClr>
              <a:buFont typeface="Wingdings" pitchFamily="2" charset="2"/>
              <a:buChar char="q"/>
            </a:pPr>
            <a:r>
              <a:rPr lang="en-US" sz="1400" dirty="0"/>
              <a:t>4:15pm - 5:15pm</a:t>
            </a:r>
            <a:endParaRPr lang="en-US" sz="1400" dirty="0"/>
          </a:p>
        </p:txBody>
      </p:sp>
    </p:spTree>
    <p:extLst>
      <p:ext uri="{BB962C8B-B14F-4D97-AF65-F5344CB8AC3E}">
        <p14:creationId xmlns:p14="http://schemas.microsoft.com/office/powerpoint/2010/main" val="25070310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7754" y="799877"/>
            <a:ext cx="8646787" cy="1028923"/>
            <a:chOff x="247754" y="507256"/>
            <a:chExt cx="8646787" cy="1028923"/>
          </a:xfrm>
        </p:grpSpPr>
        <p:sp>
          <p:nvSpPr>
            <p:cNvPr id="4" name="TextBox 3"/>
            <p:cNvSpPr txBox="1"/>
            <p:nvPr/>
          </p:nvSpPr>
          <p:spPr>
            <a:xfrm>
              <a:off x="247754" y="751470"/>
              <a:ext cx="8361141" cy="784709"/>
            </a:xfrm>
            <a:prstGeom prst="rect">
              <a:avLst/>
            </a:prstGeom>
            <a:noFill/>
          </p:spPr>
          <p:txBody>
            <a:bodyPr wrap="square" lIns="91320" tIns="45660" rIns="91320" bIns="45660" rtlCol="0">
              <a:spAutoFit/>
            </a:bodyPr>
            <a:lstStyle/>
            <a:p>
              <a:pPr algn="just"/>
              <a:r>
                <a:rPr lang="en-US" sz="4500" dirty="0" smtClean="0">
                  <a:solidFill>
                    <a:schemeClr val="accent6"/>
                  </a:solidFill>
                  <a:latin typeface="+mj-lt"/>
                </a:rPr>
                <a:t>virtual techdays</a:t>
              </a:r>
              <a:endParaRPr lang="en-US" sz="4500" dirty="0">
                <a:solidFill>
                  <a:schemeClr val="accent6"/>
                </a:solidFill>
                <a:latin typeface="+mj-lt"/>
              </a:endParaRPr>
            </a:p>
          </p:txBody>
        </p:sp>
        <p:sp>
          <p:nvSpPr>
            <p:cNvPr id="7" name="TextBox 6"/>
            <p:cNvSpPr txBox="1"/>
            <p:nvPr/>
          </p:nvSpPr>
          <p:spPr>
            <a:xfrm>
              <a:off x="533400" y="507256"/>
              <a:ext cx="8361141" cy="461544"/>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Impact" pitchFamily="34" charset="0"/>
                </a:rPr>
                <a:t>THANKS</a:t>
              </a:r>
              <a:r>
                <a:rPr lang="en-US" sz="2400" dirty="0" smtClean="0">
                  <a:solidFill>
                    <a:schemeClr val="accent6"/>
                  </a:solidFill>
                  <a:latin typeface="Arial Narrow"/>
                </a:rPr>
                <a:t>│</a:t>
              </a:r>
              <a:r>
                <a:rPr lang="en-US" sz="2400" dirty="0" smtClean="0">
                  <a:solidFill>
                    <a:schemeClr val="accent5"/>
                  </a:solidFill>
                  <a:latin typeface="Impact" pitchFamily="34" charset="0"/>
                </a:rPr>
                <a:t>28-30 September</a:t>
              </a:r>
              <a:r>
                <a:rPr lang="en-US" sz="2400" dirty="0" smtClean="0">
                  <a:solidFill>
                    <a:schemeClr val="bg1">
                      <a:lumMod val="50000"/>
                    </a:schemeClr>
                  </a:solidFill>
                  <a:latin typeface="Impact" pitchFamily="34" charset="0"/>
                </a:rPr>
                <a:t> </a:t>
              </a:r>
              <a:r>
                <a:rPr lang="en-US" sz="2400" dirty="0" smtClean="0">
                  <a:solidFill>
                    <a:schemeClr val="accent5"/>
                  </a:solidFill>
                  <a:latin typeface="Impact" pitchFamily="34" charset="0"/>
                </a:rPr>
                <a:t>2011</a:t>
              </a:r>
              <a:endParaRPr lang="en-US" sz="2400" dirty="0">
                <a:solidFill>
                  <a:schemeClr val="accent5"/>
                </a:solidFill>
                <a:latin typeface="Impact" pitchFamily="34" charset="0"/>
              </a:endParaRPr>
            </a:p>
          </p:txBody>
        </p:sp>
      </p:grpSp>
      <p:grpSp>
        <p:nvGrpSpPr>
          <p:cNvPr id="3" name="Group 2"/>
          <p:cNvGrpSpPr/>
          <p:nvPr/>
        </p:nvGrpSpPr>
        <p:grpSpPr>
          <a:xfrm>
            <a:off x="-1" y="3829049"/>
            <a:ext cx="9144001" cy="3028951"/>
            <a:chOff x="-1" y="3829049"/>
            <a:chExt cx="9144001" cy="3028951"/>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8667" t="33750" r="11333"/>
            <a:stretch/>
          </p:blipFill>
          <p:spPr>
            <a:xfrm flipV="1">
              <a:off x="-1" y="3829049"/>
              <a:ext cx="9144001" cy="3028951"/>
            </a:xfrm>
            <a:prstGeom prst="rect">
              <a:avLst/>
            </a:prstGeom>
          </p:spPr>
        </p:pic>
        <p:pic>
          <p:nvPicPr>
            <p:cNvPr id="10"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26772" y="6172200"/>
              <a:ext cx="2017228" cy="685800"/>
            </a:xfrm>
            <a:prstGeom prst="rect">
              <a:avLst/>
            </a:prstGeom>
            <a:noFill/>
            <a:ln w="9525">
              <a:noFill/>
              <a:miter lim="800000"/>
              <a:headEnd/>
              <a:tailEnd/>
            </a:ln>
            <a:effectLst/>
          </p:spPr>
        </p:pic>
      </p:grpSp>
      <p:sp>
        <p:nvSpPr>
          <p:cNvPr id="9" name="TextBox 8"/>
          <p:cNvSpPr txBox="1"/>
          <p:nvPr/>
        </p:nvSpPr>
        <p:spPr>
          <a:xfrm>
            <a:off x="533400" y="2217153"/>
            <a:ext cx="8153400" cy="1569539"/>
          </a:xfrm>
          <a:prstGeom prst="rect">
            <a:avLst/>
          </a:prstGeom>
          <a:noFill/>
        </p:spPr>
        <p:txBody>
          <a:bodyPr wrap="square" lIns="91320" tIns="45660" rIns="91320" bIns="45660" rtlCol="0">
            <a:spAutoFit/>
          </a:bodyPr>
          <a:lstStyle/>
          <a:p>
            <a:pPr algn="just"/>
            <a:r>
              <a:rPr lang="en-US" sz="2400" dirty="0" smtClean="0">
                <a:solidFill>
                  <a:schemeClr val="bg1">
                    <a:lumMod val="50000"/>
                  </a:schemeClr>
                </a:solidFill>
                <a:latin typeface="+mj-lt"/>
              </a:rPr>
              <a:t>Please do give your Feedback, Complete evaluation at the end of this session.</a:t>
            </a:r>
            <a:r>
              <a:rPr lang="en-US" sz="2400" dirty="0">
                <a:solidFill>
                  <a:schemeClr val="bg1">
                    <a:lumMod val="50000"/>
                  </a:schemeClr>
                </a:solidFill>
              </a:rPr>
              <a:t> You could also write to be at </a:t>
            </a:r>
            <a:r>
              <a:rPr lang="en-US" sz="2400" dirty="0" smtClean="0">
                <a:solidFill>
                  <a:schemeClr val="bg1">
                    <a:lumMod val="50000"/>
                  </a:schemeClr>
                </a:solidFill>
              </a:rPr>
              <a:t>:</a:t>
            </a:r>
          </a:p>
          <a:p>
            <a:pPr algn="just"/>
            <a:endParaRPr lang="en-US" sz="2400" dirty="0">
              <a:solidFill>
                <a:schemeClr val="bg1">
                  <a:lumMod val="50000"/>
                </a:schemeClr>
              </a:solidFill>
            </a:endParaRPr>
          </a:p>
          <a:p>
            <a:pPr algn="just"/>
            <a:r>
              <a:rPr lang="en-US" sz="2400" dirty="0" smtClean="0">
                <a:solidFill>
                  <a:schemeClr val="bg1">
                    <a:lumMod val="50000"/>
                  </a:schemeClr>
                </a:solidFill>
                <a:hlinkClick r:id="rId4"/>
              </a:rPr>
              <a:t>blakhani@microsoft.com</a:t>
            </a:r>
            <a:r>
              <a:rPr lang="en-US" sz="2400" dirty="0" smtClean="0">
                <a:solidFill>
                  <a:schemeClr val="bg1">
                    <a:lumMod val="50000"/>
                  </a:schemeClr>
                </a:solidFill>
              </a:rPr>
              <a:t> </a:t>
            </a:r>
            <a:r>
              <a:rPr lang="en-US" sz="2400" dirty="0" smtClean="0">
                <a:solidFill>
                  <a:schemeClr val="accent6"/>
                </a:solidFill>
                <a:latin typeface="Arial Narrow"/>
              </a:rPr>
              <a:t>│ </a:t>
            </a:r>
            <a:r>
              <a:rPr lang="en-US" sz="2400" dirty="0" smtClean="0">
                <a:solidFill>
                  <a:schemeClr val="accent6"/>
                </a:solidFill>
                <a:latin typeface="Arial Narrow"/>
                <a:hlinkClick r:id="rId5"/>
              </a:rPr>
              <a:t>http://</a:t>
            </a:r>
            <a:r>
              <a:rPr lang="en-US" sz="2400" dirty="0" smtClean="0">
                <a:solidFill>
                  <a:schemeClr val="bg1">
                    <a:lumMod val="50000"/>
                  </a:schemeClr>
                </a:solidFill>
                <a:hlinkClick r:id="rId5"/>
              </a:rPr>
              <a:t>twitter.com/blakhani</a:t>
            </a:r>
            <a:r>
              <a:rPr lang="en-US" sz="2400" dirty="0" smtClean="0">
                <a:solidFill>
                  <a:schemeClr val="bg1">
                    <a:lumMod val="50000"/>
                  </a:schemeClr>
                </a:solidFill>
              </a:rPr>
              <a:t>  </a:t>
            </a:r>
          </a:p>
        </p:txBody>
      </p:sp>
    </p:spTree>
    <p:extLst>
      <p:ext uri="{BB962C8B-B14F-4D97-AF65-F5344CB8AC3E}">
        <p14:creationId xmlns:p14="http://schemas.microsoft.com/office/powerpoint/2010/main" val="2641426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uts:outSpaceData xmlns:outs="http://schemas.microsoft.com/office/2009/outspace/metadata">
  <outs:relatedDates>
    <outs:relatedDate>
      <outs:type>3</outs:type>
      <outs:displayName>Last Modified</outs:displayName>
      <outs:dateTime>2009-11-23T14:22:56Z</outs:dateTime>
      <outs:isPinned>true</outs:isPinned>
    </outs:relatedDate>
    <outs:relatedDate>
      <outs:type>2</outs:type>
      <outs:displayName>Created</outs:displayName>
      <outs:dateTime>2009-04-21T10:22:33Z</outs:dateTime>
      <outs:isPinned>true</outs:isPinned>
    </outs:relatedDate>
    <outs:relatedDate>
      <outs:type>4</outs:type>
      <outs:displayName>Last Printed</outs:displayName>
      <outs:dateTime/>
      <outs:isPinned>true</outs:isPinned>
    </outs:relatedDate>
  </outs:relatedDates>
  <outs:relatedDocuments>
    <outs:relatedDocument>
      <outs:type>2</outs:type>
      <outs:displayName>Other documents in current folder</outs:displayName>
      <outs:uri/>
      <outs:isPinned>true</outs:isPinned>
    </outs:relatedDocument>
  </outs:relatedDocuments>
  <outs:relatedPeople>
    <outs:relatedPeopleItem>
      <outs:category>Author</outs:category>
      <outs:people>
        <outs:relatedPerson>
          <outs:displayName>pksharma</outs:displayName>
          <outs:accountName/>
        </outs:relatedPerson>
      </outs:people>
      <outs:source>0</outs:source>
      <outs:isPinned>true</outs:isPinned>
    </outs:relatedPeopleItem>
    <outs:relatedPeopleItem>
      <outs:category>Last modified by</outs:category>
      <outs:people>
        <outs:relatedPerson>
          <outs:displayName>richikn</outs:displayName>
          <outs:accountName/>
        </outs:relatedPerson>
      </outs:people>
      <outs:source>0</outs:source>
      <outs:isPinned>true</outs:isPinned>
    </outs:relatedPeopleItem>
    <outs:relatedPeopleItem>
      <outs:category>Manager</outs:category>
      <outs:people/>
      <outs:source>0</outs:source>
      <outs:isPinned>false</outs:isPinned>
    </outs:relatedPeopleItem>
  </outs:relatedPeople>
  <propertyMetadataList xmlns="http://schemas.microsoft.com/office/2009/outspace/metadata">
    <propertyMetadata>
      <type>0</type>
      <propertyId>2228224</propertyId>
      <propertyName/>
      <isPinned>true</isPinned>
    </propertyMetadata>
    <propertyMetadata>
      <type>0</type>
      <propertyId>1114115</propertyId>
      <propertyName/>
      <isPinned>true</isPinned>
    </propertyMetadata>
    <propertyMetadata>
      <type>0</type>
      <propertyId>1114117</propertyId>
      <propertyName/>
      <isPinned>true</isPinned>
    </propertyMetadata>
    <propertyMetadata>
      <type>0</type>
      <propertyId>589825</propertyId>
      <propertyName/>
      <isPinned>false</isPinned>
    </propertyMetadata>
    <propertyMetadata>
      <type>0</type>
      <propertyId>1114116</propertyId>
      <propertyName/>
      <isPinned>false</isPinned>
    </propertyMetadata>
    <propertyMetadata>
      <type>0</type>
      <propertyId>14</propertyId>
      <propertyName/>
      <isPinned>true</isPinned>
    </propertyMetadata>
    <propertyMetadata>
      <type>0</type>
      <propertyId>8</propertyId>
      <propertyName/>
      <isPinned>true</isPinned>
    </propertyMetadata>
    <propertyMetadata>
      <type>0</type>
      <propertyId>6</propertyId>
      <propertyName/>
      <isPinned>false</isPinned>
    </propertyMetadata>
    <propertyMetadata>
      <type>0</type>
      <propertyId>1114118</propertyId>
      <propertyName/>
      <isPinned>false</isPinned>
    </propertyMetadata>
    <propertyMetadata>
      <type>0</type>
      <propertyId>1179649</propertyId>
      <propertyName/>
      <isPinned>false</isPinned>
    </propertyMetadata>
    <propertyMetadata>
      <type>0</type>
      <propertyId>655365</propertyId>
      <propertyName/>
      <isPinned>false</isPinned>
    </propertyMetadata>
    <propertyMetadata>
      <type>0</type>
      <propertyId>1</propertyId>
      <propertyName/>
      <isPinned>false</isPinned>
    </propertyMetadata>
    <propertyMetadata>
      <type>0</type>
      <propertyId>0</propertyId>
      <propertyName/>
      <isPinned>true</isPinned>
    </propertyMetadata>
    <propertyMetadata>
      <type>0</type>
      <propertyId>13</propertyId>
      <propertyName/>
      <isPinned>false</isPinned>
    </propertyMetadata>
    <propertyMetadata>
      <type>0</type>
      <propertyId>1179653</propertyId>
      <propertyName/>
      <isPinned>false</isPinned>
    </propertyMetadata>
    <propertyMetadata>
      <type>0</type>
      <propertyId>22</propertyId>
      <propertyName/>
      <isPinned>false</isPinned>
    </propertyMetadata>
  </propertyMetadataList>
  <outs:corruptMetadataWasLost/>
</outs:outSpaceData>
</file>

<file path=customXml/itemProps1.xml><?xml version="1.0" encoding="utf-8"?>
<ds:datastoreItem xmlns:ds="http://schemas.openxmlformats.org/officeDocument/2006/customXml" ds:itemID="{A2D7CBF0-DAA7-43DA-AC90-BDB21F234C38}">
  <ds:schemaRefs>
    <ds:schemaRef ds:uri="http://schemas.microsoft.com/office/2009/outspace/metadata"/>
  </ds:schemaRefs>
</ds:datastoreItem>
</file>

<file path=docProps/app.xml><?xml version="1.0" encoding="utf-8"?>
<Properties xmlns="http://schemas.openxmlformats.org/officeDocument/2006/extended-properties" xmlns:vt="http://schemas.openxmlformats.org/officeDocument/2006/docPropsVTypes">
  <Template/>
  <TotalTime>27336</TotalTime>
  <Words>1751</Words>
  <Application>Microsoft Office PowerPoint</Application>
  <PresentationFormat>On-screen Show (4:3)</PresentationFormat>
  <Paragraphs>445</Paragraphs>
  <Slides>31</Slides>
  <Notes>5</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Availability - A Story from Past to Future</dc:title>
  <dc:subject>High Availability</dc:subject>
  <dc:creator>Balmukund Lakhani</dc:creator>
  <cp:lastModifiedBy>Balmukund Lakhani</cp:lastModifiedBy>
  <cp:revision>2215</cp:revision>
  <dcterms:created xsi:type="dcterms:W3CDTF">2009-04-21T10:22:33Z</dcterms:created>
  <dcterms:modified xsi:type="dcterms:W3CDTF">2011-09-28T20:09:30Z</dcterms:modified>
  <cp:category>SQL SERVER</cp:category>
  <cp:contentStatus>In Progress</cp:contentStatus>
</cp:coreProperties>
</file>