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56" r:id="rId2"/>
  </p:sldMasterIdLst>
  <p:notesMasterIdLst>
    <p:notesMasterId r:id="rId27"/>
  </p:notesMasterIdLst>
  <p:sldIdLst>
    <p:sldId id="558" r:id="rId3"/>
    <p:sldId id="690" r:id="rId4"/>
    <p:sldId id="527" r:id="rId5"/>
    <p:sldId id="702" r:id="rId6"/>
    <p:sldId id="718" r:id="rId7"/>
    <p:sldId id="720" r:id="rId8"/>
    <p:sldId id="721" r:id="rId9"/>
    <p:sldId id="737" r:id="rId10"/>
    <p:sldId id="738" r:id="rId11"/>
    <p:sldId id="739" r:id="rId12"/>
    <p:sldId id="722" r:id="rId13"/>
    <p:sldId id="723" r:id="rId14"/>
    <p:sldId id="726" r:id="rId15"/>
    <p:sldId id="724" r:id="rId16"/>
    <p:sldId id="725" r:id="rId17"/>
    <p:sldId id="729" r:id="rId18"/>
    <p:sldId id="730" r:id="rId19"/>
    <p:sldId id="731" r:id="rId20"/>
    <p:sldId id="735" r:id="rId21"/>
    <p:sldId id="736" r:id="rId22"/>
    <p:sldId id="740" r:id="rId23"/>
    <p:sldId id="741" r:id="rId24"/>
    <p:sldId id="612" r:id="rId25"/>
    <p:sldId id="613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tutis" initials="s" lastIdx="29" clrIdx="0"/>
  <p:cmAuthor id="1" name="Pradipta K Sharma" initials="pks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FDEFE9"/>
    <a:srgbClr val="FBDECF"/>
    <a:srgbClr val="E7F1F9"/>
    <a:srgbClr val="CBE3F2"/>
    <a:srgbClr val="00ADDC"/>
    <a:srgbClr val="FF33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34" autoAdjust="0"/>
    <p:restoredTop sz="84113" autoAdjust="0"/>
  </p:normalViewPr>
  <p:slideViewPr>
    <p:cSldViewPr>
      <p:cViewPr>
        <p:scale>
          <a:sx n="82" d="100"/>
          <a:sy n="82" d="100"/>
        </p:scale>
        <p:origin x="-1920" y="-48"/>
      </p:cViewPr>
      <p:guideLst>
        <p:guide orient="horz" pos="2160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4D2B36-ACA1-4077-A85E-76721A14D6F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EBE76F41-A12E-4BE8-8F0F-D215DA0FFF11}">
      <dgm:prSet phldrT="[Text]" custT="1"/>
      <dgm:spPr/>
      <dgm:t>
        <a:bodyPr/>
        <a:lstStyle/>
        <a:p>
          <a:r>
            <a:rPr lang="en-US" sz="2000" dirty="0" smtClean="0"/>
            <a:t>Full backup 1 (12:00 PM)</a:t>
          </a:r>
          <a:endParaRPr lang="en-US" sz="2000" dirty="0"/>
        </a:p>
      </dgm:t>
    </dgm:pt>
    <dgm:pt modelId="{A5B7B9AA-690A-40AD-B08A-D201C1ADAF30}" type="parTrans" cxnId="{6989012A-9A23-4049-BE1F-E1E76D28A365}">
      <dgm:prSet/>
      <dgm:spPr/>
      <dgm:t>
        <a:bodyPr/>
        <a:lstStyle/>
        <a:p>
          <a:endParaRPr lang="en-US"/>
        </a:p>
      </dgm:t>
    </dgm:pt>
    <dgm:pt modelId="{04AAB3A8-A0B2-46AF-B707-33E43B969836}" type="sibTrans" cxnId="{6989012A-9A23-4049-BE1F-E1E76D28A365}">
      <dgm:prSet/>
      <dgm:spPr/>
      <dgm:t>
        <a:bodyPr/>
        <a:lstStyle/>
        <a:p>
          <a:endParaRPr lang="en-US"/>
        </a:p>
      </dgm:t>
    </dgm:pt>
    <dgm:pt modelId="{870E9C64-75F8-4144-9B65-729E36097826}">
      <dgm:prSet phldrT="[Text]" custT="1"/>
      <dgm:spPr/>
      <dgm:t>
        <a:bodyPr/>
        <a:lstStyle/>
        <a:p>
          <a:r>
            <a:rPr lang="en-US" sz="2000" dirty="0" smtClean="0"/>
            <a:t>T-Log backup 1 (1:00 PM)</a:t>
          </a:r>
          <a:endParaRPr lang="en-US" sz="2000" dirty="0"/>
        </a:p>
      </dgm:t>
    </dgm:pt>
    <dgm:pt modelId="{7B049220-EEB2-447E-BDC6-50891141ABBF}" type="parTrans" cxnId="{A4F444CD-7F41-45F3-8F81-11E7AAA2C3B2}">
      <dgm:prSet/>
      <dgm:spPr/>
      <dgm:t>
        <a:bodyPr/>
        <a:lstStyle/>
        <a:p>
          <a:endParaRPr lang="en-US"/>
        </a:p>
      </dgm:t>
    </dgm:pt>
    <dgm:pt modelId="{65066DBF-11C9-42A2-AD0F-295568FD0840}" type="sibTrans" cxnId="{A4F444CD-7F41-45F3-8F81-11E7AAA2C3B2}">
      <dgm:prSet/>
      <dgm:spPr/>
      <dgm:t>
        <a:bodyPr/>
        <a:lstStyle/>
        <a:p>
          <a:endParaRPr lang="en-US"/>
        </a:p>
      </dgm:t>
    </dgm:pt>
    <dgm:pt modelId="{DDA3060F-1A6C-4339-85C5-DD45C9829B1A}">
      <dgm:prSet phldrT="[Text]" custT="1"/>
      <dgm:spPr/>
      <dgm:t>
        <a:bodyPr/>
        <a:lstStyle/>
        <a:p>
          <a:r>
            <a:rPr lang="en-US" sz="2000" dirty="0" smtClean="0"/>
            <a:t>T-Log backup 2 (2:00 PM)</a:t>
          </a:r>
          <a:endParaRPr lang="en-US" sz="2000" dirty="0"/>
        </a:p>
      </dgm:t>
    </dgm:pt>
    <dgm:pt modelId="{C73356FA-4724-4061-BBFC-EDD93A3928C4}" type="parTrans" cxnId="{8D1281EA-B01B-4522-BC88-3CD1F2804AA0}">
      <dgm:prSet/>
      <dgm:spPr/>
      <dgm:t>
        <a:bodyPr/>
        <a:lstStyle/>
        <a:p>
          <a:endParaRPr lang="en-US"/>
        </a:p>
      </dgm:t>
    </dgm:pt>
    <dgm:pt modelId="{192A9D74-662A-4283-9A3D-65FDDF04C55C}" type="sibTrans" cxnId="{8D1281EA-B01B-4522-BC88-3CD1F2804AA0}">
      <dgm:prSet/>
      <dgm:spPr/>
      <dgm:t>
        <a:bodyPr/>
        <a:lstStyle/>
        <a:p>
          <a:endParaRPr lang="en-US"/>
        </a:p>
      </dgm:t>
    </dgm:pt>
    <dgm:pt modelId="{52CE974F-6D95-4C22-A458-63730A000CEF}">
      <dgm:prSet phldrT="[Text]" custT="1"/>
      <dgm:spPr/>
      <dgm:t>
        <a:bodyPr/>
        <a:lstStyle/>
        <a:p>
          <a:r>
            <a:rPr lang="en-US" sz="2000" dirty="0" smtClean="0"/>
            <a:t>T-Log backup 3 (3:00 PM)</a:t>
          </a:r>
          <a:endParaRPr lang="en-US" sz="2000" dirty="0"/>
        </a:p>
      </dgm:t>
    </dgm:pt>
    <dgm:pt modelId="{F20D3A16-312B-4FD7-A53A-FA5D31B4E185}" type="parTrans" cxnId="{23E5B847-1070-4A56-9C79-2B6D353FE9E7}">
      <dgm:prSet/>
      <dgm:spPr/>
      <dgm:t>
        <a:bodyPr/>
        <a:lstStyle/>
        <a:p>
          <a:endParaRPr lang="en-US"/>
        </a:p>
      </dgm:t>
    </dgm:pt>
    <dgm:pt modelId="{6ACCD3D2-0168-4E58-909A-38189CB05889}" type="sibTrans" cxnId="{23E5B847-1070-4A56-9C79-2B6D353FE9E7}">
      <dgm:prSet/>
      <dgm:spPr/>
      <dgm:t>
        <a:bodyPr/>
        <a:lstStyle/>
        <a:p>
          <a:endParaRPr lang="en-US"/>
        </a:p>
      </dgm:t>
    </dgm:pt>
    <dgm:pt modelId="{BC6C2F18-378E-4118-94BD-2A7C42F19C87}">
      <dgm:prSet phldrT="[Text]" custT="1"/>
      <dgm:spPr/>
      <dgm:t>
        <a:bodyPr/>
        <a:lstStyle/>
        <a:p>
          <a:r>
            <a:rPr lang="en-US" sz="2000" dirty="0" smtClean="0"/>
            <a:t>Full backup 2 (3:25 PM)</a:t>
          </a:r>
          <a:endParaRPr lang="en-US" sz="2000" dirty="0"/>
        </a:p>
      </dgm:t>
    </dgm:pt>
    <dgm:pt modelId="{40060E4C-C12D-4E8B-A175-FF018BB45A1B}" type="parTrans" cxnId="{5C13B6C6-FD47-47E3-ABC8-A868EBDC8AC7}">
      <dgm:prSet/>
      <dgm:spPr/>
      <dgm:t>
        <a:bodyPr/>
        <a:lstStyle/>
        <a:p>
          <a:endParaRPr lang="en-US"/>
        </a:p>
      </dgm:t>
    </dgm:pt>
    <dgm:pt modelId="{1C0672DE-7777-437C-90E7-45C9D3B58214}" type="sibTrans" cxnId="{5C13B6C6-FD47-47E3-ABC8-A868EBDC8AC7}">
      <dgm:prSet/>
      <dgm:spPr/>
      <dgm:t>
        <a:bodyPr/>
        <a:lstStyle/>
        <a:p>
          <a:endParaRPr lang="en-US"/>
        </a:p>
      </dgm:t>
    </dgm:pt>
    <dgm:pt modelId="{4B35B608-B773-4E99-BF31-ED93A57E89CE}">
      <dgm:prSet phldrT="[Text]" custT="1"/>
      <dgm:spPr/>
      <dgm:t>
        <a:bodyPr/>
        <a:lstStyle/>
        <a:p>
          <a:r>
            <a:rPr lang="en-US" sz="2000" dirty="0" smtClean="0"/>
            <a:t>T-Log backup 4 (3:35 PM)</a:t>
          </a:r>
          <a:endParaRPr lang="en-US" sz="2000" dirty="0"/>
        </a:p>
      </dgm:t>
    </dgm:pt>
    <dgm:pt modelId="{24280BF6-D545-432C-8685-9CC7FE17FABA}" type="parTrans" cxnId="{8CCB9F27-96FC-4187-9056-A6388B78FB30}">
      <dgm:prSet/>
      <dgm:spPr/>
      <dgm:t>
        <a:bodyPr/>
        <a:lstStyle/>
        <a:p>
          <a:endParaRPr lang="en-US"/>
        </a:p>
      </dgm:t>
    </dgm:pt>
    <dgm:pt modelId="{BC2D8C2E-B16B-4CF7-8C49-C98E7D895029}" type="sibTrans" cxnId="{8CCB9F27-96FC-4187-9056-A6388B78FB30}">
      <dgm:prSet/>
      <dgm:spPr/>
      <dgm:t>
        <a:bodyPr/>
        <a:lstStyle/>
        <a:p>
          <a:endParaRPr lang="en-US"/>
        </a:p>
      </dgm:t>
    </dgm:pt>
    <dgm:pt modelId="{06BD9C8E-65B9-4CD1-AFB6-E1DF261F41C1}" type="pres">
      <dgm:prSet presAssocID="{814D2B36-ACA1-4077-A85E-76721A14D6F9}" presName="CompostProcess" presStyleCnt="0">
        <dgm:presLayoutVars>
          <dgm:dir/>
          <dgm:resizeHandles val="exact"/>
        </dgm:presLayoutVars>
      </dgm:prSet>
      <dgm:spPr/>
    </dgm:pt>
    <dgm:pt modelId="{E69D456A-1C89-4644-8EF2-182D6F14E740}" type="pres">
      <dgm:prSet presAssocID="{814D2B36-ACA1-4077-A85E-76721A14D6F9}" presName="arrow" presStyleLbl="bgShp" presStyleIdx="0" presStyleCnt="1"/>
      <dgm:spPr/>
    </dgm:pt>
    <dgm:pt modelId="{01D01D8A-A315-463F-9972-1A05EAAF87BB}" type="pres">
      <dgm:prSet presAssocID="{814D2B36-ACA1-4077-A85E-76721A14D6F9}" presName="linearProcess" presStyleCnt="0"/>
      <dgm:spPr/>
    </dgm:pt>
    <dgm:pt modelId="{913C4E45-F0FB-401E-AA8F-550D903CA91C}" type="pres">
      <dgm:prSet presAssocID="{EBE76F41-A12E-4BE8-8F0F-D215DA0FFF11}" presName="tex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6D6C50-E33A-47C1-BBB2-9571CB81B522}" type="pres">
      <dgm:prSet presAssocID="{04AAB3A8-A0B2-46AF-B707-33E43B969836}" presName="sibTrans" presStyleCnt="0"/>
      <dgm:spPr/>
    </dgm:pt>
    <dgm:pt modelId="{39014421-15B4-454D-9E91-EA120384C037}" type="pres">
      <dgm:prSet presAssocID="{870E9C64-75F8-4144-9B65-729E36097826}" presName="text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996785-426B-4EC8-8B13-E7BFA7F1A4B6}" type="pres">
      <dgm:prSet presAssocID="{65066DBF-11C9-42A2-AD0F-295568FD0840}" presName="sibTrans" presStyleCnt="0"/>
      <dgm:spPr/>
    </dgm:pt>
    <dgm:pt modelId="{7CACE5D8-1CE8-40F0-BEBF-9B343B3DE3E7}" type="pres">
      <dgm:prSet presAssocID="{DDA3060F-1A6C-4339-85C5-DD45C9829B1A}" presName="text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3C855F-64A6-4860-986F-51E4621CD9E2}" type="pres">
      <dgm:prSet presAssocID="{192A9D74-662A-4283-9A3D-65FDDF04C55C}" presName="sibTrans" presStyleCnt="0"/>
      <dgm:spPr/>
    </dgm:pt>
    <dgm:pt modelId="{3611CD1E-4699-4D6C-A0F9-17F5B141C787}" type="pres">
      <dgm:prSet presAssocID="{52CE974F-6D95-4C22-A458-63730A000CEF}" presName="text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433418-EEF6-4764-9D5C-6A584C2340A7}" type="pres">
      <dgm:prSet presAssocID="{6ACCD3D2-0168-4E58-909A-38189CB05889}" presName="sibTrans" presStyleCnt="0"/>
      <dgm:spPr/>
    </dgm:pt>
    <dgm:pt modelId="{1571CAC3-878F-49A6-8789-8B66F7040751}" type="pres">
      <dgm:prSet presAssocID="{BC6C2F18-378E-4118-94BD-2A7C42F19C87}" presName="text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F45616-CBEF-406B-88BA-7584D3D6B61B}" type="pres">
      <dgm:prSet presAssocID="{1C0672DE-7777-437C-90E7-45C9D3B58214}" presName="sibTrans" presStyleCnt="0"/>
      <dgm:spPr/>
    </dgm:pt>
    <dgm:pt modelId="{E16DC78E-B492-4F20-96DA-ADF26802E70F}" type="pres">
      <dgm:prSet presAssocID="{4B35B608-B773-4E99-BF31-ED93A57E89CE}" presName="text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AAAA05A-60D8-4098-9555-52921ED9BDDF}" type="presOf" srcId="{52CE974F-6D95-4C22-A458-63730A000CEF}" destId="{3611CD1E-4699-4D6C-A0F9-17F5B141C787}" srcOrd="0" destOrd="0" presId="urn:microsoft.com/office/officeart/2005/8/layout/hProcess9"/>
    <dgm:cxn modelId="{313A8F96-A22E-44F5-82B1-49AC5ACFB63A}" type="presOf" srcId="{4B35B608-B773-4E99-BF31-ED93A57E89CE}" destId="{E16DC78E-B492-4F20-96DA-ADF26802E70F}" srcOrd="0" destOrd="0" presId="urn:microsoft.com/office/officeart/2005/8/layout/hProcess9"/>
    <dgm:cxn modelId="{8CCB9F27-96FC-4187-9056-A6388B78FB30}" srcId="{814D2B36-ACA1-4077-A85E-76721A14D6F9}" destId="{4B35B608-B773-4E99-BF31-ED93A57E89CE}" srcOrd="5" destOrd="0" parTransId="{24280BF6-D545-432C-8685-9CC7FE17FABA}" sibTransId="{BC2D8C2E-B16B-4CF7-8C49-C98E7D895029}"/>
    <dgm:cxn modelId="{BF8DC973-8CAD-40F8-AACA-C6272470FAE4}" type="presOf" srcId="{EBE76F41-A12E-4BE8-8F0F-D215DA0FFF11}" destId="{913C4E45-F0FB-401E-AA8F-550D903CA91C}" srcOrd="0" destOrd="0" presId="urn:microsoft.com/office/officeart/2005/8/layout/hProcess9"/>
    <dgm:cxn modelId="{5C13B6C6-FD47-47E3-ABC8-A868EBDC8AC7}" srcId="{814D2B36-ACA1-4077-A85E-76721A14D6F9}" destId="{BC6C2F18-378E-4118-94BD-2A7C42F19C87}" srcOrd="4" destOrd="0" parTransId="{40060E4C-C12D-4E8B-A175-FF018BB45A1B}" sibTransId="{1C0672DE-7777-437C-90E7-45C9D3B58214}"/>
    <dgm:cxn modelId="{A4F444CD-7F41-45F3-8F81-11E7AAA2C3B2}" srcId="{814D2B36-ACA1-4077-A85E-76721A14D6F9}" destId="{870E9C64-75F8-4144-9B65-729E36097826}" srcOrd="1" destOrd="0" parTransId="{7B049220-EEB2-447E-BDC6-50891141ABBF}" sibTransId="{65066DBF-11C9-42A2-AD0F-295568FD0840}"/>
    <dgm:cxn modelId="{B4A3E5A3-3CAE-4409-93B5-A51DFDAA8860}" type="presOf" srcId="{DDA3060F-1A6C-4339-85C5-DD45C9829B1A}" destId="{7CACE5D8-1CE8-40F0-BEBF-9B343B3DE3E7}" srcOrd="0" destOrd="0" presId="urn:microsoft.com/office/officeart/2005/8/layout/hProcess9"/>
    <dgm:cxn modelId="{8D1281EA-B01B-4522-BC88-3CD1F2804AA0}" srcId="{814D2B36-ACA1-4077-A85E-76721A14D6F9}" destId="{DDA3060F-1A6C-4339-85C5-DD45C9829B1A}" srcOrd="2" destOrd="0" parTransId="{C73356FA-4724-4061-BBFC-EDD93A3928C4}" sibTransId="{192A9D74-662A-4283-9A3D-65FDDF04C55C}"/>
    <dgm:cxn modelId="{23E5B847-1070-4A56-9C79-2B6D353FE9E7}" srcId="{814D2B36-ACA1-4077-A85E-76721A14D6F9}" destId="{52CE974F-6D95-4C22-A458-63730A000CEF}" srcOrd="3" destOrd="0" parTransId="{F20D3A16-312B-4FD7-A53A-FA5D31B4E185}" sibTransId="{6ACCD3D2-0168-4E58-909A-38189CB05889}"/>
    <dgm:cxn modelId="{6989012A-9A23-4049-BE1F-E1E76D28A365}" srcId="{814D2B36-ACA1-4077-A85E-76721A14D6F9}" destId="{EBE76F41-A12E-4BE8-8F0F-D215DA0FFF11}" srcOrd="0" destOrd="0" parTransId="{A5B7B9AA-690A-40AD-B08A-D201C1ADAF30}" sibTransId="{04AAB3A8-A0B2-46AF-B707-33E43B969836}"/>
    <dgm:cxn modelId="{7AD37891-5361-486F-9411-8973BC723FE8}" type="presOf" srcId="{BC6C2F18-378E-4118-94BD-2A7C42F19C87}" destId="{1571CAC3-878F-49A6-8789-8B66F7040751}" srcOrd="0" destOrd="0" presId="urn:microsoft.com/office/officeart/2005/8/layout/hProcess9"/>
    <dgm:cxn modelId="{EFE8DC04-000D-4BB0-A2B1-4A46B3051AD2}" type="presOf" srcId="{870E9C64-75F8-4144-9B65-729E36097826}" destId="{39014421-15B4-454D-9E91-EA120384C037}" srcOrd="0" destOrd="0" presId="urn:microsoft.com/office/officeart/2005/8/layout/hProcess9"/>
    <dgm:cxn modelId="{D8ED3065-9691-450D-A9FE-FD10F251BA17}" type="presOf" srcId="{814D2B36-ACA1-4077-A85E-76721A14D6F9}" destId="{06BD9C8E-65B9-4CD1-AFB6-E1DF261F41C1}" srcOrd="0" destOrd="0" presId="urn:microsoft.com/office/officeart/2005/8/layout/hProcess9"/>
    <dgm:cxn modelId="{E3EAFF2C-97CD-4CCF-8880-BE721E195A1E}" type="presParOf" srcId="{06BD9C8E-65B9-4CD1-AFB6-E1DF261F41C1}" destId="{E69D456A-1C89-4644-8EF2-182D6F14E740}" srcOrd="0" destOrd="0" presId="urn:microsoft.com/office/officeart/2005/8/layout/hProcess9"/>
    <dgm:cxn modelId="{8B9D2FF2-F8F3-455F-B4FF-E1F81CBA5E7C}" type="presParOf" srcId="{06BD9C8E-65B9-4CD1-AFB6-E1DF261F41C1}" destId="{01D01D8A-A315-463F-9972-1A05EAAF87BB}" srcOrd="1" destOrd="0" presId="urn:microsoft.com/office/officeart/2005/8/layout/hProcess9"/>
    <dgm:cxn modelId="{5FE51FE7-7B38-4C01-B7BE-95BAA5FB3C05}" type="presParOf" srcId="{01D01D8A-A315-463F-9972-1A05EAAF87BB}" destId="{913C4E45-F0FB-401E-AA8F-550D903CA91C}" srcOrd="0" destOrd="0" presId="urn:microsoft.com/office/officeart/2005/8/layout/hProcess9"/>
    <dgm:cxn modelId="{D8CBD9FF-E40F-4723-AD56-BD5E4DCBCCE4}" type="presParOf" srcId="{01D01D8A-A315-463F-9972-1A05EAAF87BB}" destId="{166D6C50-E33A-47C1-BBB2-9571CB81B522}" srcOrd="1" destOrd="0" presId="urn:microsoft.com/office/officeart/2005/8/layout/hProcess9"/>
    <dgm:cxn modelId="{511448BC-8B22-48C0-8D73-33D829BA43F9}" type="presParOf" srcId="{01D01D8A-A315-463F-9972-1A05EAAF87BB}" destId="{39014421-15B4-454D-9E91-EA120384C037}" srcOrd="2" destOrd="0" presId="urn:microsoft.com/office/officeart/2005/8/layout/hProcess9"/>
    <dgm:cxn modelId="{1206C8B8-D171-48B2-B1A1-595E4B11D4BF}" type="presParOf" srcId="{01D01D8A-A315-463F-9972-1A05EAAF87BB}" destId="{57996785-426B-4EC8-8B13-E7BFA7F1A4B6}" srcOrd="3" destOrd="0" presId="urn:microsoft.com/office/officeart/2005/8/layout/hProcess9"/>
    <dgm:cxn modelId="{33BA00FB-C5E8-4A58-904E-38D2F6D7CAD7}" type="presParOf" srcId="{01D01D8A-A315-463F-9972-1A05EAAF87BB}" destId="{7CACE5D8-1CE8-40F0-BEBF-9B343B3DE3E7}" srcOrd="4" destOrd="0" presId="urn:microsoft.com/office/officeart/2005/8/layout/hProcess9"/>
    <dgm:cxn modelId="{F7025CA6-ACA7-43F5-9926-0F7E2A22824C}" type="presParOf" srcId="{01D01D8A-A315-463F-9972-1A05EAAF87BB}" destId="{F73C855F-64A6-4860-986F-51E4621CD9E2}" srcOrd="5" destOrd="0" presId="urn:microsoft.com/office/officeart/2005/8/layout/hProcess9"/>
    <dgm:cxn modelId="{0A891127-8CDB-424F-BAB6-594401A759D7}" type="presParOf" srcId="{01D01D8A-A315-463F-9972-1A05EAAF87BB}" destId="{3611CD1E-4699-4D6C-A0F9-17F5B141C787}" srcOrd="6" destOrd="0" presId="urn:microsoft.com/office/officeart/2005/8/layout/hProcess9"/>
    <dgm:cxn modelId="{E4B4C0C2-1177-45F6-8CAA-C2A3FCEEEA0E}" type="presParOf" srcId="{01D01D8A-A315-463F-9972-1A05EAAF87BB}" destId="{BE433418-EEF6-4764-9D5C-6A584C2340A7}" srcOrd="7" destOrd="0" presId="urn:microsoft.com/office/officeart/2005/8/layout/hProcess9"/>
    <dgm:cxn modelId="{F15462E8-E3B0-4B04-8B33-1E397C5950FC}" type="presParOf" srcId="{01D01D8A-A315-463F-9972-1A05EAAF87BB}" destId="{1571CAC3-878F-49A6-8789-8B66F7040751}" srcOrd="8" destOrd="0" presId="urn:microsoft.com/office/officeart/2005/8/layout/hProcess9"/>
    <dgm:cxn modelId="{222E00F7-1CB5-4302-9D0D-28D846C1D163}" type="presParOf" srcId="{01D01D8A-A315-463F-9972-1A05EAAF87BB}" destId="{17F45616-CBEF-406B-88BA-7584D3D6B61B}" srcOrd="9" destOrd="0" presId="urn:microsoft.com/office/officeart/2005/8/layout/hProcess9"/>
    <dgm:cxn modelId="{2E974D51-C2E3-44CC-BC3B-6626DEEBA688}" type="presParOf" srcId="{01D01D8A-A315-463F-9972-1A05EAAF87BB}" destId="{E16DC78E-B492-4F20-96DA-ADF26802E70F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E286E5-D8A8-4D67-83AB-D54A408B38CB}" type="datetimeFigureOut">
              <a:rPr lang="en-US" smtClean="0"/>
              <a:pPr/>
              <a:t>9/28/2011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20E2A7-A6A7-426D-8F1E-2F2F65BEABC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446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0E2A7-A6A7-426D-8F1E-2F2F65BEABC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524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Discuss the fundamental changes in SQL Server 2005 and SQL Server 2008 Setup.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0E2A7-A6A7-426D-8F1E-2F2F65BEABC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0706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Discuss the fundamental changes in SQL Server 2005 and SQL Server 2008 Setup.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0E2A7-A6A7-426D-8F1E-2F2F65BEABC7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070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 smtClean="0"/>
              <a:t>Security is a crucial part of any mission-critical application.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0E2A7-A6A7-426D-8F1E-2F2F65BEABC7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0706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Discuss the fundamental changes in SQL Server 2005 and SQL Server 2008 Setup.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0E2A7-A6A7-426D-8F1E-2F2F65BEABC7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0706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Discuss the fundamental changes in SQL Server 2005 and SQL Server 2008 Setup.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0E2A7-A6A7-426D-8F1E-2F2F65BEABC7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0706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Discuss the fundamental changes in SQL Server 2005 and SQL Server 2008 Setup.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0E2A7-A6A7-426D-8F1E-2F2F65BEABC7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0706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DBAs are the </a:t>
            </a:r>
            <a:r>
              <a:rPr lang="en-IN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protectors of the organization’s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0E2A7-A6A7-426D-8F1E-2F2F65BEABC7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0706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DBAs are the </a:t>
            </a:r>
            <a:r>
              <a:rPr lang="en-IN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protectors of the organization’s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0E2A7-A6A7-426D-8F1E-2F2F65BEABC7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070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054C5-7599-4F2E-90C7-6873C53458B4}" type="datetime1">
              <a:rPr lang="en-US" smtClean="0"/>
              <a:pPr/>
              <a:t>9/28/2011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B5169-C9D5-41BD-A018-20D5572314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71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65943-1EE5-471B-A1DF-0947525A358F}" type="datetime1">
              <a:rPr lang="en-US" smtClean="0"/>
              <a:pPr/>
              <a:t>9/28/2011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B5169-C9D5-41BD-A018-20D5572314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966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519FF-1AF9-4292-A203-2425C8DA093C}" type="datetime1">
              <a:rPr lang="en-US" smtClean="0"/>
              <a:pPr/>
              <a:t>9/28/2011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B5169-C9D5-41BD-A018-20D5572314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29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D8FF9-15A6-4802-8BA2-168A5C6A36D9}" type="datetime1">
              <a:rPr lang="en-US" smtClean="0"/>
              <a:pPr/>
              <a:t>9/28/2011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B5169-C9D5-41BD-A018-20D5572314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670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69F38-F4C3-4681-A216-845B101D6ED7}" type="datetime1">
              <a:rPr lang="en-US" smtClean="0"/>
              <a:pPr/>
              <a:t>9/28/2011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B5169-C9D5-41BD-A018-20D5572314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954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1824-BFD4-46D2-BB6A-99D0E7732031}" type="datetime1">
              <a:rPr lang="en-US" smtClean="0"/>
              <a:pPr/>
              <a:t>9/28/2011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B5169-C9D5-41BD-A018-20D5572314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121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E03EF-3C3D-4416-B7AC-CF42723E6672}" type="datetime1">
              <a:rPr lang="en-US" smtClean="0"/>
              <a:pPr/>
              <a:t>9/28/2011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B5169-C9D5-41BD-A018-20D5572314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315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A498B-FC24-49DA-905A-C31F14FB7EB4}" type="datetime1">
              <a:rPr lang="en-US" smtClean="0"/>
              <a:pPr/>
              <a:t>9/28/2011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B5169-C9D5-41BD-A018-20D5572314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136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C007C-BDE2-466A-BCB9-345552E33577}" type="datetime1">
              <a:rPr lang="en-US" smtClean="0"/>
              <a:pPr/>
              <a:t>9/28/2011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B5169-C9D5-41BD-A018-20D5572314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126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EF63C-C4BD-4979-9CA4-32A82FE83ADA}" type="datetime1">
              <a:rPr lang="en-US" smtClean="0"/>
              <a:pPr/>
              <a:t>9/28/2011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B5169-C9D5-41BD-A018-20D5572314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916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9CA12-B220-456F-8AC9-1A3E00068EE9}" type="datetime1">
              <a:rPr lang="en-US" smtClean="0"/>
              <a:pPr/>
              <a:t>9/28/2011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B5169-C9D5-41BD-A018-20D5572314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535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895740-C841-4F9E-B6CC-264B1D9DD2FF}" type="datetime1">
              <a:rPr lang="en-US" smtClean="0"/>
              <a:pPr/>
              <a:t>9/28/2011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B5169-C9D5-41BD-A018-20D5572314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193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sqlserver-help.com/" TargetMode="External"/><Relationship Id="rId4" Type="http://schemas.openxmlformats.org/officeDocument/2006/relationships/hyperlink" Target="mailto:blakhani@microsoft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blogs.msdn.com/SQLServerFAQ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qlserver-help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image" Target="../media/image7.jpeg"/><Relationship Id="rId3" Type="http://schemas.openxmlformats.org/officeDocument/2006/relationships/image" Target="../media/image3.jpg"/><Relationship Id="rId7" Type="http://schemas.openxmlformats.org/officeDocument/2006/relationships/diagramQuickStyle" Target="../diagrams/quickStyle1.xml"/><Relationship Id="rId12" Type="http://schemas.openxmlformats.org/officeDocument/2006/relationships/image" Target="../media/image6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5.wmf"/><Relationship Id="rId5" Type="http://schemas.openxmlformats.org/officeDocument/2006/relationships/diagramData" Target="../diagrams/data1.xml"/><Relationship Id="rId10" Type="http://schemas.openxmlformats.org/officeDocument/2006/relationships/image" Target="../media/image4.jpeg"/><Relationship Id="rId4" Type="http://schemas.openxmlformats.org/officeDocument/2006/relationships/image" Target="../media/image2.png"/><Relationship Id="rId9" Type="http://schemas.microsoft.com/office/2007/relationships/diagramDrawing" Target="../diagrams/drawing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twitter.com/blakhani" TargetMode="External"/><Relationship Id="rId4" Type="http://schemas.openxmlformats.org/officeDocument/2006/relationships/hyperlink" Target="mailto:blakhani@microsoft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47754" y="799877"/>
            <a:ext cx="8646787" cy="1028923"/>
            <a:chOff x="247754" y="507256"/>
            <a:chExt cx="8646787" cy="1028923"/>
          </a:xfrm>
        </p:grpSpPr>
        <p:sp>
          <p:nvSpPr>
            <p:cNvPr id="4" name="TextBox 3"/>
            <p:cNvSpPr txBox="1"/>
            <p:nvPr/>
          </p:nvSpPr>
          <p:spPr>
            <a:xfrm>
              <a:off x="247754" y="751470"/>
              <a:ext cx="8361141" cy="784709"/>
            </a:xfrm>
            <a:prstGeom prst="rect">
              <a:avLst/>
            </a:prstGeom>
            <a:noFill/>
          </p:spPr>
          <p:txBody>
            <a:bodyPr wrap="square" lIns="91320" tIns="45660" rIns="91320" bIns="45660" rtlCol="0">
              <a:spAutoFit/>
            </a:bodyPr>
            <a:lstStyle/>
            <a:p>
              <a:pPr algn="just"/>
              <a:r>
                <a:rPr lang="en-US" sz="4500" dirty="0" smtClean="0">
                  <a:solidFill>
                    <a:schemeClr val="accent6"/>
                  </a:solidFill>
                  <a:latin typeface="+mj-lt"/>
                </a:rPr>
                <a:t>virtual techdays</a:t>
              </a:r>
              <a:endParaRPr lang="en-US" sz="4500" dirty="0">
                <a:solidFill>
                  <a:schemeClr val="accent6"/>
                </a:solidFill>
                <a:latin typeface="+mj-lt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33400" y="507256"/>
              <a:ext cx="8361141" cy="461544"/>
            </a:xfrm>
            <a:prstGeom prst="rect">
              <a:avLst/>
            </a:prstGeom>
            <a:noFill/>
          </p:spPr>
          <p:txBody>
            <a:bodyPr wrap="square" lIns="91320" tIns="45660" rIns="91320" bIns="45660" rtlCol="0">
              <a:spAutoFit/>
            </a:bodyPr>
            <a:lstStyle/>
            <a:p>
              <a:pPr algn="just"/>
              <a:r>
                <a:rPr lang="en-US" sz="2400" dirty="0" smtClean="0">
                  <a:solidFill>
                    <a:schemeClr val="bg1">
                      <a:lumMod val="50000"/>
                    </a:schemeClr>
                  </a:solidFill>
                  <a:latin typeface="Impact" pitchFamily="34" charset="0"/>
                </a:rPr>
                <a:t>INDIA  </a:t>
              </a:r>
              <a:r>
                <a:rPr lang="en-US" sz="2400" dirty="0" smtClean="0">
                  <a:solidFill>
                    <a:schemeClr val="accent6"/>
                  </a:solidFill>
                  <a:latin typeface="Arial Narrow"/>
                </a:rPr>
                <a:t>│ </a:t>
              </a:r>
              <a:r>
                <a:rPr lang="en-US" sz="2400" dirty="0" smtClean="0">
                  <a:solidFill>
                    <a:schemeClr val="accent5"/>
                  </a:solidFill>
                  <a:latin typeface="Impact" pitchFamily="34" charset="0"/>
                </a:rPr>
                <a:t>28-30  September</a:t>
              </a:r>
              <a:r>
                <a:rPr lang="en-US" sz="2400" dirty="0" smtClean="0">
                  <a:solidFill>
                    <a:schemeClr val="bg1">
                      <a:lumMod val="50000"/>
                    </a:schemeClr>
                  </a:solidFill>
                  <a:latin typeface="Impact" pitchFamily="34" charset="0"/>
                </a:rPr>
                <a:t> </a:t>
              </a:r>
              <a:r>
                <a:rPr lang="en-US" sz="2400" dirty="0" smtClean="0">
                  <a:solidFill>
                    <a:schemeClr val="accent5"/>
                  </a:solidFill>
                  <a:latin typeface="Impact" pitchFamily="34" charset="0"/>
                </a:rPr>
                <a:t>2011</a:t>
              </a:r>
              <a:endParaRPr lang="en-US" sz="2400" dirty="0">
                <a:solidFill>
                  <a:schemeClr val="accent5"/>
                </a:solidFill>
                <a:latin typeface="Impact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-1" y="3829049"/>
            <a:ext cx="9144001" cy="3028951"/>
            <a:chOff x="-1" y="3829049"/>
            <a:chExt cx="9144001" cy="302895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667" t="33750" r="11333"/>
            <a:stretch/>
          </p:blipFill>
          <p:spPr>
            <a:xfrm flipV="1">
              <a:off x="-1" y="3829049"/>
              <a:ext cx="9144001" cy="3028951"/>
            </a:xfrm>
            <a:prstGeom prst="rect">
              <a:avLst/>
            </a:prstGeom>
          </p:spPr>
        </p:pic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126772" y="6172200"/>
              <a:ext cx="2017228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3" name="TextBox 12"/>
          <p:cNvSpPr txBox="1"/>
          <p:nvPr/>
        </p:nvSpPr>
        <p:spPr>
          <a:xfrm>
            <a:off x="533401" y="2057400"/>
            <a:ext cx="8153400" cy="830876"/>
          </a:xfrm>
          <a:prstGeom prst="rect">
            <a:avLst/>
          </a:prstGeom>
          <a:noFill/>
        </p:spPr>
        <p:txBody>
          <a:bodyPr wrap="square" lIns="91320" tIns="45660" rIns="91320" bIns="45660" rtlCol="0">
            <a:spAutoFit/>
          </a:bodyPr>
          <a:lstStyle/>
          <a:p>
            <a:pPr algn="just"/>
            <a:r>
              <a:rPr lang="en-IN" sz="2400" dirty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Tips for Successful SQL Server Deployment in Enterprise Environment</a:t>
            </a:r>
            <a:endParaRPr lang="en-US" sz="2400" dirty="0">
              <a:solidFill>
                <a:schemeClr val="accent5"/>
              </a:solidFill>
              <a:latin typeface="Impact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3400" y="2971800"/>
            <a:ext cx="8153400" cy="830876"/>
          </a:xfrm>
          <a:prstGeom prst="rect">
            <a:avLst/>
          </a:prstGeom>
          <a:noFill/>
        </p:spPr>
        <p:txBody>
          <a:bodyPr wrap="square" lIns="91320" tIns="45660" rIns="91320" bIns="45660" rtlCol="0">
            <a:spAutoFit/>
          </a:bodyPr>
          <a:lstStyle/>
          <a:p>
            <a:pPr algn="just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Balmukund Lakhani </a:t>
            </a:r>
            <a:r>
              <a:rPr lang="en-US" sz="2400" dirty="0" smtClean="0">
                <a:solidFill>
                  <a:schemeClr val="accent6"/>
                </a:solidFill>
                <a:latin typeface="Arial Narrow"/>
              </a:rPr>
              <a:t>│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Technical Lead – SQL Support, Microsoft</a:t>
            </a:r>
          </a:p>
          <a:p>
            <a:pPr algn="just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hlinkClick r:id="rId4"/>
              </a:rPr>
              <a:t>blakhani@microsoft.com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|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+mj-lt"/>
                <a:hlinkClick r:id="rId5"/>
              </a:rPr>
              <a:t>http://SQLServer-Help.com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|</a:t>
            </a:r>
            <a:endParaRPr lang="en-US" sz="24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1612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4000" cy="1828800"/>
            <a:chOff x="0" y="0"/>
            <a:chExt cx="9144000" cy="18288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982980"/>
            </a:xfrm>
            <a:prstGeom prst="rect">
              <a:avLst/>
            </a:prstGeom>
          </p:spPr>
        </p:pic>
        <p:grpSp>
          <p:nvGrpSpPr>
            <p:cNvPr id="6" name="Group 5"/>
            <p:cNvGrpSpPr/>
            <p:nvPr/>
          </p:nvGrpSpPr>
          <p:grpSpPr>
            <a:xfrm>
              <a:off x="247754" y="799877"/>
              <a:ext cx="8646787" cy="1028923"/>
              <a:chOff x="247754" y="507256"/>
              <a:chExt cx="8646787" cy="1028923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247754" y="751470"/>
                <a:ext cx="8361141" cy="784709"/>
              </a:xfrm>
              <a:prstGeom prst="rect">
                <a:avLst/>
              </a:prstGeom>
              <a:noFill/>
            </p:spPr>
            <p:txBody>
              <a:bodyPr wrap="square" lIns="91320" tIns="45660" rIns="91320" bIns="45660" rtlCol="0">
                <a:spAutoFit/>
              </a:bodyPr>
              <a:lstStyle/>
              <a:p>
                <a:pPr algn="just"/>
                <a:r>
                  <a:rPr lang="en-US" sz="4500" dirty="0" smtClean="0">
                    <a:solidFill>
                      <a:schemeClr val="accent6"/>
                    </a:solidFill>
                    <a:latin typeface="+mj-lt"/>
                  </a:rPr>
                  <a:t>virtual techdays</a:t>
                </a:r>
                <a:endParaRPr lang="en-US" sz="4500" dirty="0">
                  <a:solidFill>
                    <a:schemeClr val="accent6"/>
                  </a:solidFill>
                  <a:latin typeface="+mj-lt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533400" y="507256"/>
                <a:ext cx="8361141" cy="461544"/>
              </a:xfrm>
              <a:prstGeom prst="rect">
                <a:avLst/>
              </a:prstGeom>
              <a:noFill/>
            </p:spPr>
            <p:txBody>
              <a:bodyPr wrap="square" lIns="91320" tIns="45660" rIns="91320" bIns="45660" rtlCol="0">
                <a:spAutoFit/>
              </a:bodyPr>
              <a:lstStyle/>
              <a:p>
                <a:pPr algn="just"/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  <a:latin typeface="Impact" pitchFamily="34" charset="0"/>
                  </a:rPr>
                  <a:t>INDIA  </a:t>
                </a:r>
                <a:r>
                  <a:rPr lang="en-US" sz="2400" dirty="0" smtClean="0">
                    <a:solidFill>
                      <a:schemeClr val="accent6"/>
                    </a:solidFill>
                    <a:latin typeface="Arial Narrow"/>
                  </a:rPr>
                  <a:t>│ </a:t>
                </a:r>
                <a:r>
                  <a:rPr lang="en-US" sz="2400" dirty="0" smtClean="0">
                    <a:solidFill>
                      <a:schemeClr val="accent5"/>
                    </a:solidFill>
                    <a:latin typeface="Impact" pitchFamily="34" charset="0"/>
                  </a:rPr>
                  <a:t>28-30  September</a:t>
                </a:r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  <a:latin typeface="Impact" pitchFamily="34" charset="0"/>
                  </a:rPr>
                  <a:t> </a:t>
                </a:r>
                <a:r>
                  <a:rPr lang="en-US" sz="2400" dirty="0" smtClean="0">
                    <a:solidFill>
                      <a:schemeClr val="accent5"/>
                    </a:solidFill>
                    <a:latin typeface="Impact" pitchFamily="34" charset="0"/>
                  </a:rPr>
                  <a:t>2011</a:t>
                </a:r>
                <a:endParaRPr lang="en-US" sz="2400" dirty="0">
                  <a:solidFill>
                    <a:schemeClr val="accent5"/>
                  </a:solidFill>
                  <a:latin typeface="Impact" pitchFamily="34" charset="0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533401" y="1748256"/>
            <a:ext cx="8153400" cy="461544"/>
          </a:xfrm>
          <a:prstGeom prst="rect">
            <a:avLst/>
          </a:prstGeom>
          <a:noFill/>
        </p:spPr>
        <p:txBody>
          <a:bodyPr wrap="square" lIns="91320" tIns="45660" rIns="91320" bIns="45660" rtlCol="0">
            <a:spAutoFit/>
          </a:bodyPr>
          <a:lstStyle/>
          <a:p>
            <a:pPr algn="just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A B O U T    M E…</a:t>
            </a:r>
            <a:endParaRPr lang="en-US" sz="2400" dirty="0">
              <a:solidFill>
                <a:schemeClr val="accent5"/>
              </a:solidFill>
              <a:latin typeface="Impact" pitchFamily="34" charset="0"/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514351" y="2286000"/>
            <a:ext cx="8553450" cy="3657600"/>
          </a:xfrm>
        </p:spPr>
        <p:txBody>
          <a:bodyPr>
            <a:noAutofit/>
          </a:bodyPr>
          <a:lstStyle/>
          <a:p>
            <a:r>
              <a:rPr lang="en-US" sz="2000" dirty="0"/>
              <a:t>Working with SQL Technology since 2001 (almost 10 years)</a:t>
            </a:r>
          </a:p>
          <a:p>
            <a:r>
              <a:rPr lang="en-US" sz="2000" dirty="0"/>
              <a:t>Currently working as Technical Lead with Microsoft SQL Support T</a:t>
            </a:r>
            <a:r>
              <a:rPr lang="en-US" sz="2000" dirty="0" smtClean="0"/>
              <a:t>eam</a:t>
            </a:r>
            <a:endParaRPr lang="en-US" sz="2000" dirty="0"/>
          </a:p>
          <a:p>
            <a:r>
              <a:rPr lang="en-US" sz="2000" dirty="0"/>
              <a:t>Premier Field Engineer @ Microsoft</a:t>
            </a:r>
          </a:p>
          <a:p>
            <a:r>
              <a:rPr lang="en-US" sz="2000" dirty="0"/>
              <a:t>ERP Onsite Support @ </a:t>
            </a:r>
            <a:r>
              <a:rPr lang="en-US" sz="2000" dirty="0" err="1"/>
              <a:t>Ramco</a:t>
            </a:r>
            <a:r>
              <a:rPr lang="en-US" sz="2000" dirty="0"/>
              <a:t> </a:t>
            </a:r>
            <a:r>
              <a:rPr lang="en-US" sz="2000" dirty="0" smtClean="0"/>
              <a:t>Systems</a:t>
            </a:r>
            <a:endParaRPr lang="en-US" sz="2000" dirty="0"/>
          </a:p>
          <a:p>
            <a:r>
              <a:rPr lang="en-US" sz="2000" dirty="0"/>
              <a:t>DBA @ </a:t>
            </a:r>
            <a:r>
              <a:rPr lang="en-US" sz="2000" dirty="0" err="1"/>
              <a:t>Ramco</a:t>
            </a:r>
            <a:r>
              <a:rPr lang="en-US" sz="2000" dirty="0"/>
              <a:t> </a:t>
            </a:r>
            <a:r>
              <a:rPr lang="en-US" sz="2000" dirty="0" smtClean="0"/>
              <a:t>Systems</a:t>
            </a:r>
          </a:p>
          <a:p>
            <a:r>
              <a:rPr lang="en-US" sz="2000" dirty="0" smtClean="0"/>
              <a:t>Developer </a:t>
            </a:r>
            <a:r>
              <a:rPr lang="en-US" sz="2000" dirty="0"/>
              <a:t>@ </a:t>
            </a:r>
            <a:r>
              <a:rPr lang="en-US" sz="2000" dirty="0" err="1"/>
              <a:t>Ramco</a:t>
            </a:r>
            <a:r>
              <a:rPr lang="en-US" sz="2000" dirty="0"/>
              <a:t> </a:t>
            </a:r>
            <a:r>
              <a:rPr lang="en-US" sz="2000" dirty="0" smtClean="0"/>
              <a:t>Systems</a:t>
            </a:r>
          </a:p>
          <a:p>
            <a:endParaRPr lang="en-US" sz="2000" dirty="0" smtClean="0"/>
          </a:p>
          <a:p>
            <a:r>
              <a:rPr lang="en-US" sz="2000" dirty="0" smtClean="0"/>
              <a:t>Team Blog – </a:t>
            </a:r>
            <a:r>
              <a:rPr lang="en-US" sz="2000" dirty="0" smtClean="0">
                <a:hlinkClick r:id="rId3"/>
              </a:rPr>
              <a:t>http://blogs.msdn.com/SQLServerFAQ</a:t>
            </a:r>
            <a:r>
              <a:rPr lang="en-US" sz="2000" dirty="0" smtClean="0"/>
              <a:t> </a:t>
            </a:r>
          </a:p>
          <a:p>
            <a:r>
              <a:rPr lang="en-US" sz="2000" dirty="0" smtClean="0"/>
              <a:t>Personal Blog – </a:t>
            </a:r>
            <a:r>
              <a:rPr lang="en-US" sz="2000" dirty="0" smtClean="0">
                <a:hlinkClick r:id="rId4"/>
              </a:rPr>
              <a:t>http://SQLServer-Help.com</a:t>
            </a:r>
            <a:r>
              <a:rPr lang="en-US" sz="2000" dirty="0" smtClean="0"/>
              <a:t> </a:t>
            </a:r>
          </a:p>
          <a:p>
            <a:r>
              <a:rPr lang="en-US" sz="2000" dirty="0" smtClean="0"/>
              <a:t>Active Participant in MSDN SQL Forums.</a:t>
            </a:r>
            <a:br>
              <a:rPr lang="en-US" sz="2000" dirty="0" smtClean="0"/>
            </a:b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0459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1" cy="3790950"/>
          </a:xfrm>
          <a:ln>
            <a:solidFill>
              <a:schemeClr val="accent6">
                <a:lumMod val="75000"/>
              </a:schemeClr>
            </a:solidFill>
          </a:ln>
        </p:spPr>
        <p:txBody>
          <a:bodyPr lIns="36000" rIns="36000">
            <a:no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sz="2000" dirty="0" smtClean="0"/>
              <a:t>Best Practices or Good Practices or </a:t>
            </a:r>
            <a:r>
              <a:rPr lang="en-US" sz="2000" dirty="0"/>
              <a:t>Better </a:t>
            </a:r>
            <a:r>
              <a:rPr lang="en-US" sz="2000" dirty="0" smtClean="0"/>
              <a:t>Practices?</a:t>
            </a:r>
          </a:p>
          <a:p>
            <a:pPr algn="just"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sz="2000" dirty="0" smtClean="0"/>
              <a:t>Installation </a:t>
            </a:r>
          </a:p>
          <a:p>
            <a:pPr algn="just"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sz="2000" dirty="0" smtClean="0"/>
              <a:t>Memory</a:t>
            </a:r>
          </a:p>
          <a:p>
            <a:pPr algn="just"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sz="2000" dirty="0" smtClean="0"/>
              <a:t>Security </a:t>
            </a:r>
          </a:p>
          <a:p>
            <a:pPr algn="just"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sz="2000" dirty="0"/>
              <a:t>Database Files</a:t>
            </a:r>
          </a:p>
          <a:p>
            <a:pPr algn="just"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sz="2000" dirty="0" err="1" smtClean="0"/>
              <a:t>TempDB</a:t>
            </a:r>
            <a:r>
              <a:rPr lang="en-US" sz="2000" dirty="0" smtClean="0"/>
              <a:t> Files Placement</a:t>
            </a:r>
          </a:p>
          <a:p>
            <a:pPr algn="just"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sz="2000" dirty="0" smtClean="0"/>
              <a:t>Backup</a:t>
            </a:r>
          </a:p>
          <a:p>
            <a:pPr algn="just"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sz="2000" dirty="0" smtClean="0"/>
              <a:t>Monitoring  SQL Server	</a:t>
            </a:r>
          </a:p>
          <a:p>
            <a:pPr lvl="1" algn="just"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</a:pPr>
            <a:endParaRPr lang="en-US" sz="1600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0" y="0"/>
            <a:ext cx="9144000" cy="1828800"/>
            <a:chOff x="0" y="0"/>
            <a:chExt cx="9144000" cy="18288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982980"/>
            </a:xfrm>
            <a:prstGeom prst="rect">
              <a:avLst/>
            </a:prstGeom>
          </p:spPr>
        </p:pic>
        <p:grpSp>
          <p:nvGrpSpPr>
            <p:cNvPr id="6" name="Group 5"/>
            <p:cNvGrpSpPr/>
            <p:nvPr/>
          </p:nvGrpSpPr>
          <p:grpSpPr>
            <a:xfrm>
              <a:off x="247754" y="799877"/>
              <a:ext cx="8646787" cy="1028923"/>
              <a:chOff x="247754" y="507256"/>
              <a:chExt cx="8646787" cy="1028923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247754" y="751470"/>
                <a:ext cx="8361141" cy="784709"/>
              </a:xfrm>
              <a:prstGeom prst="rect">
                <a:avLst/>
              </a:prstGeom>
              <a:noFill/>
            </p:spPr>
            <p:txBody>
              <a:bodyPr wrap="square" lIns="91320" tIns="45660" rIns="91320" bIns="45660" rtlCol="0">
                <a:spAutoFit/>
              </a:bodyPr>
              <a:lstStyle/>
              <a:p>
                <a:pPr algn="just"/>
                <a:r>
                  <a:rPr lang="en-US" sz="4500" dirty="0" smtClean="0">
                    <a:solidFill>
                      <a:schemeClr val="accent6"/>
                    </a:solidFill>
                    <a:latin typeface="+mj-lt"/>
                  </a:rPr>
                  <a:t>virtual techdays</a:t>
                </a:r>
                <a:endParaRPr lang="en-US" sz="4500" dirty="0">
                  <a:solidFill>
                    <a:schemeClr val="accent6"/>
                  </a:solidFill>
                  <a:latin typeface="+mj-lt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533400" y="507256"/>
                <a:ext cx="8361141" cy="461544"/>
              </a:xfrm>
              <a:prstGeom prst="rect">
                <a:avLst/>
              </a:prstGeom>
              <a:noFill/>
            </p:spPr>
            <p:txBody>
              <a:bodyPr wrap="square" lIns="91320" tIns="45660" rIns="91320" bIns="45660" rtlCol="0">
                <a:spAutoFit/>
              </a:bodyPr>
              <a:lstStyle/>
              <a:p>
                <a:pPr algn="just"/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  <a:latin typeface="Impact" pitchFamily="34" charset="0"/>
                  </a:rPr>
                  <a:t>INDIA  </a:t>
                </a:r>
                <a:r>
                  <a:rPr lang="en-US" sz="2400" dirty="0" smtClean="0">
                    <a:solidFill>
                      <a:schemeClr val="accent6"/>
                    </a:solidFill>
                    <a:latin typeface="Arial Narrow"/>
                  </a:rPr>
                  <a:t>│ </a:t>
                </a:r>
                <a:r>
                  <a:rPr lang="en-US" sz="2400" dirty="0" smtClean="0">
                    <a:solidFill>
                      <a:schemeClr val="accent5"/>
                    </a:solidFill>
                    <a:latin typeface="Impact" pitchFamily="34" charset="0"/>
                  </a:rPr>
                  <a:t>28-30  September</a:t>
                </a:r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  <a:latin typeface="Impact" pitchFamily="34" charset="0"/>
                  </a:rPr>
                  <a:t> </a:t>
                </a:r>
                <a:r>
                  <a:rPr lang="en-US" sz="2400" dirty="0" smtClean="0">
                    <a:solidFill>
                      <a:schemeClr val="accent5"/>
                    </a:solidFill>
                    <a:latin typeface="Impact" pitchFamily="34" charset="0"/>
                  </a:rPr>
                  <a:t>2011</a:t>
                </a:r>
                <a:endParaRPr lang="en-US" sz="2400" dirty="0">
                  <a:solidFill>
                    <a:schemeClr val="accent5"/>
                  </a:solidFill>
                  <a:latin typeface="Impact" pitchFamily="34" charset="0"/>
                </a:endParaRPr>
              </a:p>
            </p:txBody>
          </p:sp>
        </p:grpSp>
      </p:grpSp>
      <p:sp>
        <p:nvSpPr>
          <p:cNvPr id="10" name="TextBox 9"/>
          <p:cNvSpPr txBox="1"/>
          <p:nvPr/>
        </p:nvSpPr>
        <p:spPr>
          <a:xfrm>
            <a:off x="533401" y="1748256"/>
            <a:ext cx="8153400" cy="461544"/>
          </a:xfrm>
          <a:prstGeom prst="rect">
            <a:avLst/>
          </a:prstGeom>
          <a:noFill/>
        </p:spPr>
        <p:txBody>
          <a:bodyPr wrap="square" lIns="91320" tIns="45660" rIns="91320" bIns="45660" rtlCol="0">
            <a:spAutoFit/>
          </a:bodyPr>
          <a:lstStyle/>
          <a:p>
            <a:pPr algn="just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S E S S I O N    A G E N D A</a:t>
            </a:r>
            <a:endParaRPr lang="en-US" sz="2400" dirty="0">
              <a:solidFill>
                <a:schemeClr val="accent5"/>
              </a:solidFill>
              <a:latin typeface="Impact" pitchFamily="34" charset="0"/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69572" y="6134100"/>
            <a:ext cx="201722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90865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47754" y="799877"/>
            <a:ext cx="8646787" cy="1028923"/>
            <a:chOff x="247754" y="507256"/>
            <a:chExt cx="8646787" cy="1028923"/>
          </a:xfrm>
        </p:grpSpPr>
        <p:sp>
          <p:nvSpPr>
            <p:cNvPr id="4" name="TextBox 3"/>
            <p:cNvSpPr txBox="1"/>
            <p:nvPr/>
          </p:nvSpPr>
          <p:spPr>
            <a:xfrm>
              <a:off x="247754" y="751470"/>
              <a:ext cx="8361141" cy="784709"/>
            </a:xfrm>
            <a:prstGeom prst="rect">
              <a:avLst/>
            </a:prstGeom>
            <a:noFill/>
          </p:spPr>
          <p:txBody>
            <a:bodyPr wrap="square" lIns="91320" tIns="45660" rIns="91320" bIns="45660" rtlCol="0">
              <a:spAutoFit/>
            </a:bodyPr>
            <a:lstStyle/>
            <a:p>
              <a:pPr algn="just"/>
              <a:r>
                <a:rPr lang="en-US" sz="4500" dirty="0" smtClean="0">
                  <a:solidFill>
                    <a:schemeClr val="accent6"/>
                  </a:solidFill>
                  <a:latin typeface="+mj-lt"/>
                </a:rPr>
                <a:t>virtual techdays</a:t>
              </a:r>
              <a:endParaRPr lang="en-US" sz="4500" dirty="0">
                <a:solidFill>
                  <a:schemeClr val="accent6"/>
                </a:solidFill>
                <a:latin typeface="+mj-lt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33400" y="507256"/>
              <a:ext cx="8361141" cy="461544"/>
            </a:xfrm>
            <a:prstGeom prst="rect">
              <a:avLst/>
            </a:prstGeom>
            <a:noFill/>
          </p:spPr>
          <p:txBody>
            <a:bodyPr wrap="square" lIns="91320" tIns="45660" rIns="91320" bIns="45660" rtlCol="0">
              <a:spAutoFit/>
            </a:bodyPr>
            <a:lstStyle/>
            <a:p>
              <a:pPr algn="just"/>
              <a:r>
                <a:rPr lang="en-US" sz="2400" dirty="0" smtClean="0">
                  <a:solidFill>
                    <a:schemeClr val="bg1">
                      <a:lumMod val="50000"/>
                    </a:schemeClr>
                  </a:solidFill>
                  <a:latin typeface="Impact" pitchFamily="34" charset="0"/>
                </a:rPr>
                <a:t>INDIA  </a:t>
              </a:r>
              <a:r>
                <a:rPr lang="en-US" sz="2400" dirty="0" smtClean="0">
                  <a:solidFill>
                    <a:schemeClr val="accent6"/>
                  </a:solidFill>
                  <a:latin typeface="Arial Narrow"/>
                </a:rPr>
                <a:t>│ </a:t>
              </a:r>
              <a:r>
                <a:rPr lang="en-US" sz="2400" dirty="0">
                  <a:solidFill>
                    <a:schemeClr val="accent5"/>
                  </a:solidFill>
                  <a:latin typeface="Impact" pitchFamily="34" charset="0"/>
                </a:rPr>
                <a:t>28-30  September</a:t>
              </a:r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  <a:latin typeface="Impact" pitchFamily="34" charset="0"/>
                </a:rPr>
                <a:t> </a:t>
              </a:r>
              <a:r>
                <a:rPr lang="en-US" sz="2400" dirty="0">
                  <a:solidFill>
                    <a:schemeClr val="accent5"/>
                  </a:solidFill>
                  <a:latin typeface="Impact" pitchFamily="34" charset="0"/>
                </a:rPr>
                <a:t>2011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-1" y="3829049"/>
            <a:ext cx="9144001" cy="3028951"/>
            <a:chOff x="-1" y="3829049"/>
            <a:chExt cx="9144001" cy="302895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667" t="33750" r="11333"/>
            <a:stretch/>
          </p:blipFill>
          <p:spPr>
            <a:xfrm flipV="1">
              <a:off x="-1" y="3829049"/>
              <a:ext cx="9144001" cy="3028951"/>
            </a:xfrm>
            <a:prstGeom prst="rect">
              <a:avLst/>
            </a:prstGeom>
          </p:spPr>
        </p:pic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126772" y="6172200"/>
              <a:ext cx="2017228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3" name="TextBox 12"/>
          <p:cNvSpPr txBox="1"/>
          <p:nvPr/>
        </p:nvSpPr>
        <p:spPr>
          <a:xfrm>
            <a:off x="533401" y="2595981"/>
            <a:ext cx="8153400" cy="461544"/>
          </a:xfrm>
          <a:prstGeom prst="rect">
            <a:avLst/>
          </a:prstGeom>
          <a:noFill/>
        </p:spPr>
        <p:txBody>
          <a:bodyPr wrap="square" lIns="91320" tIns="45660" rIns="91320" bIns="45660" rtlCol="0">
            <a:spAutoFit/>
          </a:bodyPr>
          <a:lstStyle/>
          <a:p>
            <a:pPr algn="just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Good Practices around Installation/Patching of SQL Server</a:t>
            </a:r>
            <a:endParaRPr lang="en-US" sz="2400" dirty="0">
              <a:solidFill>
                <a:schemeClr val="accent5"/>
              </a:solidFill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48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4000" cy="1828800"/>
            <a:chOff x="0" y="0"/>
            <a:chExt cx="9144000" cy="18288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982980"/>
            </a:xfrm>
            <a:prstGeom prst="rect">
              <a:avLst/>
            </a:prstGeom>
          </p:spPr>
        </p:pic>
        <p:grpSp>
          <p:nvGrpSpPr>
            <p:cNvPr id="6" name="Group 5"/>
            <p:cNvGrpSpPr/>
            <p:nvPr/>
          </p:nvGrpSpPr>
          <p:grpSpPr>
            <a:xfrm>
              <a:off x="247754" y="799877"/>
              <a:ext cx="8646787" cy="1028923"/>
              <a:chOff x="247754" y="507256"/>
              <a:chExt cx="8646787" cy="1028923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247754" y="751470"/>
                <a:ext cx="8361141" cy="784709"/>
              </a:xfrm>
              <a:prstGeom prst="rect">
                <a:avLst/>
              </a:prstGeom>
              <a:noFill/>
            </p:spPr>
            <p:txBody>
              <a:bodyPr wrap="square" lIns="91320" tIns="45660" rIns="91320" bIns="45660" rtlCol="0">
                <a:spAutoFit/>
              </a:bodyPr>
              <a:lstStyle/>
              <a:p>
                <a:pPr algn="just"/>
                <a:r>
                  <a:rPr lang="en-US" sz="4500" dirty="0" smtClean="0">
                    <a:solidFill>
                      <a:schemeClr val="accent6"/>
                    </a:solidFill>
                    <a:latin typeface="+mj-lt"/>
                  </a:rPr>
                  <a:t>virtual techdays</a:t>
                </a:r>
                <a:endParaRPr lang="en-US" sz="4500" dirty="0">
                  <a:solidFill>
                    <a:schemeClr val="accent6"/>
                  </a:solidFill>
                  <a:latin typeface="+mj-lt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533400" y="507256"/>
                <a:ext cx="8361141" cy="461544"/>
              </a:xfrm>
              <a:prstGeom prst="rect">
                <a:avLst/>
              </a:prstGeom>
              <a:noFill/>
            </p:spPr>
            <p:txBody>
              <a:bodyPr wrap="square" lIns="91320" tIns="45660" rIns="91320" bIns="45660" rtlCol="0">
                <a:spAutoFit/>
              </a:bodyPr>
              <a:lstStyle/>
              <a:p>
                <a:pPr algn="just"/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  <a:latin typeface="Impact" pitchFamily="34" charset="0"/>
                  </a:rPr>
                  <a:t>INDIA  </a:t>
                </a:r>
                <a:r>
                  <a:rPr lang="en-US" sz="2400" dirty="0" smtClean="0">
                    <a:solidFill>
                      <a:schemeClr val="accent6"/>
                    </a:solidFill>
                    <a:latin typeface="Arial Narrow"/>
                  </a:rPr>
                  <a:t>│ </a:t>
                </a:r>
                <a:r>
                  <a:rPr lang="en-US" sz="2400" dirty="0" smtClean="0">
                    <a:solidFill>
                      <a:schemeClr val="accent5"/>
                    </a:solidFill>
                    <a:latin typeface="Impact" pitchFamily="34" charset="0"/>
                  </a:rPr>
                  <a:t>28-30  September</a:t>
                </a:r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  <a:latin typeface="Impact" pitchFamily="34" charset="0"/>
                  </a:rPr>
                  <a:t> </a:t>
                </a:r>
                <a:r>
                  <a:rPr lang="en-US" sz="2400" dirty="0" smtClean="0">
                    <a:solidFill>
                      <a:schemeClr val="accent5"/>
                    </a:solidFill>
                    <a:latin typeface="Impact" pitchFamily="34" charset="0"/>
                  </a:rPr>
                  <a:t>2011</a:t>
                </a:r>
                <a:endParaRPr lang="en-US" sz="2400" dirty="0">
                  <a:solidFill>
                    <a:schemeClr val="accent5"/>
                  </a:solidFill>
                  <a:latin typeface="Impact" pitchFamily="34" charset="0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533401" y="1748256"/>
            <a:ext cx="8153400" cy="461544"/>
          </a:xfrm>
          <a:prstGeom prst="rect">
            <a:avLst/>
          </a:prstGeom>
          <a:noFill/>
        </p:spPr>
        <p:txBody>
          <a:bodyPr wrap="square" lIns="91320" tIns="45660" rIns="91320" bIns="45660" rtlCol="0">
            <a:spAutoFit/>
          </a:bodyPr>
          <a:lstStyle/>
          <a:p>
            <a:pPr algn="just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SQL Server Installation/Patching Tricks</a:t>
            </a:r>
            <a:endParaRPr lang="en-US" sz="2400" dirty="0">
              <a:solidFill>
                <a:schemeClr val="accent5"/>
              </a:solidFill>
              <a:latin typeface="Impact" pitchFamily="34" charset="0"/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514351" y="2286000"/>
            <a:ext cx="8553450" cy="3886200"/>
          </a:xfrm>
        </p:spPr>
        <p:txBody>
          <a:bodyPr>
            <a:no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/>
              <a:t>Use domain account (not domain admin) as Service Account.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/>
              <a:t>Have separate account for each server.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/>
              <a:t>If </a:t>
            </a:r>
            <a:r>
              <a:rPr lang="en-IN" sz="1600" dirty="0"/>
              <a:t>you install SQL 2005, please remember to install non-cluster aware component on both nodes.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/>
              <a:t>SQL </a:t>
            </a:r>
            <a:r>
              <a:rPr lang="en-IN" sz="1600" dirty="0"/>
              <a:t>2008 Onwards, </a:t>
            </a:r>
            <a:r>
              <a:rPr lang="en-IN" sz="1600" dirty="0" smtClean="0"/>
              <a:t>use </a:t>
            </a:r>
            <a:r>
              <a:rPr lang="en-IN" sz="1600" dirty="0"/>
              <a:t>Slip </a:t>
            </a:r>
            <a:r>
              <a:rPr lang="en-IN" sz="1600" dirty="0" smtClean="0"/>
              <a:t>Streamed media</a:t>
            </a:r>
          </a:p>
          <a:p>
            <a:pPr lvl="1"/>
            <a:r>
              <a:rPr lang="en-IN" sz="1600" dirty="0" smtClean="0"/>
              <a:t>Avoid known issue of setup itself.</a:t>
            </a:r>
          </a:p>
          <a:p>
            <a:pPr lvl="1"/>
            <a:r>
              <a:rPr lang="en-IN" sz="1600" dirty="0" smtClean="0"/>
              <a:t>Overall reduced time to install SQL Server. </a:t>
            </a:r>
          </a:p>
          <a:p>
            <a:r>
              <a:rPr lang="en-IN" sz="1600" dirty="0" smtClean="0"/>
              <a:t>SQL 2008 onwards, first apply patch on passive node in cluster (rolling upgrade), failover</a:t>
            </a:r>
            <a:r>
              <a:rPr lang="en-IN" sz="1600" dirty="0"/>
              <a:t> </a:t>
            </a:r>
            <a:r>
              <a:rPr lang="en-IN" sz="1600" dirty="0" smtClean="0"/>
              <a:t>and then apply on active node.</a:t>
            </a:r>
          </a:p>
          <a:p>
            <a:r>
              <a:rPr lang="en-IN" sz="1600" dirty="0"/>
              <a:t>Provide “Perform Volume Maintenance </a:t>
            </a:r>
            <a:r>
              <a:rPr lang="en-IN" sz="1600" dirty="0" smtClean="0"/>
              <a:t>Tasks” permission (using </a:t>
            </a:r>
            <a:r>
              <a:rPr lang="en-IN" sz="1600" dirty="0" err="1" smtClean="0"/>
              <a:t>SecPol.msc</a:t>
            </a:r>
            <a:r>
              <a:rPr lang="en-IN" sz="1600" dirty="0" smtClean="0"/>
              <a:t>) to service account.</a:t>
            </a:r>
          </a:p>
          <a:p>
            <a:r>
              <a:rPr lang="en-IN" sz="1600" dirty="0" smtClean="0"/>
              <a:t>Use Configuration File / Command line install for faster deployment.</a:t>
            </a:r>
          </a:p>
          <a:p>
            <a:r>
              <a:rPr lang="en-IN" sz="1600" dirty="0" smtClean="0"/>
              <a:t>Configure </a:t>
            </a:r>
            <a:r>
              <a:rPr lang="en-IN" sz="1600" dirty="0"/>
              <a:t>antivirus software to skip LDF/MDF/NDF/Backup files (KB </a:t>
            </a:r>
            <a:r>
              <a:rPr lang="en-IN" sz="1600" u="sng" dirty="0" smtClean="0">
                <a:solidFill>
                  <a:srgbClr val="7030A0"/>
                </a:solidFill>
              </a:rPr>
              <a:t>309422</a:t>
            </a:r>
            <a:r>
              <a:rPr lang="en-IN" sz="1600" dirty="0" smtClean="0"/>
              <a:t>)</a:t>
            </a:r>
          </a:p>
          <a:p>
            <a:r>
              <a:rPr lang="en-IN" sz="1600" dirty="0"/>
              <a:t>Make sure ReadMe of release is followed to understand the known issues in advance</a:t>
            </a:r>
            <a:r>
              <a:rPr lang="en-IN" sz="1600" dirty="0" smtClean="0"/>
              <a:t>.</a:t>
            </a:r>
          </a:p>
          <a:p>
            <a:r>
              <a:rPr lang="en-IN" sz="1600" dirty="0" smtClean="0"/>
              <a:t>Evaluation Edition Expired? </a:t>
            </a:r>
          </a:p>
          <a:p>
            <a:endParaRPr lang="en-IN" sz="1600" dirty="0" smtClean="0"/>
          </a:p>
          <a:p>
            <a:pPr lvl="1"/>
            <a:endParaRPr lang="en-IN" sz="1600" dirty="0" smtClean="0"/>
          </a:p>
          <a:p>
            <a:pPr lvl="1"/>
            <a:endParaRPr lang="en-IN" sz="1600" dirty="0"/>
          </a:p>
          <a:p>
            <a:endParaRPr lang="en-IN" sz="1600" dirty="0"/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26772" y="6172200"/>
            <a:ext cx="201722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96032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47754" y="799877"/>
            <a:ext cx="8646787" cy="1028923"/>
            <a:chOff x="247754" y="507256"/>
            <a:chExt cx="8646787" cy="1028923"/>
          </a:xfrm>
        </p:grpSpPr>
        <p:sp>
          <p:nvSpPr>
            <p:cNvPr id="4" name="TextBox 3"/>
            <p:cNvSpPr txBox="1"/>
            <p:nvPr/>
          </p:nvSpPr>
          <p:spPr>
            <a:xfrm>
              <a:off x="247754" y="751470"/>
              <a:ext cx="8361141" cy="784709"/>
            </a:xfrm>
            <a:prstGeom prst="rect">
              <a:avLst/>
            </a:prstGeom>
            <a:noFill/>
          </p:spPr>
          <p:txBody>
            <a:bodyPr wrap="square" lIns="91320" tIns="45660" rIns="91320" bIns="45660" rtlCol="0">
              <a:spAutoFit/>
            </a:bodyPr>
            <a:lstStyle/>
            <a:p>
              <a:pPr algn="just"/>
              <a:r>
                <a:rPr lang="en-US" sz="4500" dirty="0" smtClean="0">
                  <a:solidFill>
                    <a:schemeClr val="accent6"/>
                  </a:solidFill>
                  <a:latin typeface="+mj-lt"/>
                </a:rPr>
                <a:t>virtual techdays</a:t>
              </a:r>
              <a:endParaRPr lang="en-US" sz="4500" dirty="0">
                <a:solidFill>
                  <a:schemeClr val="accent6"/>
                </a:solidFill>
                <a:latin typeface="+mj-lt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33400" y="507256"/>
              <a:ext cx="8361141" cy="461544"/>
            </a:xfrm>
            <a:prstGeom prst="rect">
              <a:avLst/>
            </a:prstGeom>
            <a:noFill/>
          </p:spPr>
          <p:txBody>
            <a:bodyPr wrap="square" lIns="91320" tIns="45660" rIns="91320" bIns="45660" rtlCol="0">
              <a:spAutoFit/>
            </a:bodyPr>
            <a:lstStyle/>
            <a:p>
              <a:pPr algn="just"/>
              <a:r>
                <a:rPr lang="en-US" sz="2400" dirty="0" smtClean="0">
                  <a:solidFill>
                    <a:schemeClr val="bg1">
                      <a:lumMod val="50000"/>
                    </a:schemeClr>
                  </a:solidFill>
                  <a:latin typeface="Impact" pitchFamily="34" charset="0"/>
                </a:rPr>
                <a:t>INDIA  </a:t>
              </a:r>
              <a:r>
                <a:rPr lang="en-US" sz="2400" dirty="0" smtClean="0">
                  <a:solidFill>
                    <a:schemeClr val="accent6"/>
                  </a:solidFill>
                  <a:latin typeface="Arial Narrow"/>
                </a:rPr>
                <a:t>│ </a:t>
              </a:r>
              <a:r>
                <a:rPr lang="en-US" sz="2400" dirty="0">
                  <a:solidFill>
                    <a:schemeClr val="accent5"/>
                  </a:solidFill>
                  <a:latin typeface="Impact" pitchFamily="34" charset="0"/>
                </a:rPr>
                <a:t>28-30  September</a:t>
              </a:r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  <a:latin typeface="Impact" pitchFamily="34" charset="0"/>
                </a:rPr>
                <a:t> </a:t>
              </a:r>
              <a:r>
                <a:rPr lang="en-US" sz="2400" dirty="0">
                  <a:solidFill>
                    <a:schemeClr val="accent5"/>
                  </a:solidFill>
                  <a:latin typeface="Impact" pitchFamily="34" charset="0"/>
                </a:rPr>
                <a:t>2011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-1" y="3829049"/>
            <a:ext cx="9144001" cy="3028951"/>
            <a:chOff x="-1" y="3829049"/>
            <a:chExt cx="9144001" cy="302895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667" t="33750" r="11333"/>
            <a:stretch/>
          </p:blipFill>
          <p:spPr>
            <a:xfrm flipV="1">
              <a:off x="-1" y="3829049"/>
              <a:ext cx="9144001" cy="3028951"/>
            </a:xfrm>
            <a:prstGeom prst="rect">
              <a:avLst/>
            </a:prstGeom>
          </p:spPr>
        </p:pic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126772" y="6172200"/>
              <a:ext cx="2017228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3" name="TextBox 12"/>
          <p:cNvSpPr txBox="1"/>
          <p:nvPr/>
        </p:nvSpPr>
        <p:spPr>
          <a:xfrm>
            <a:off x="533401" y="2595981"/>
            <a:ext cx="8153400" cy="461544"/>
          </a:xfrm>
          <a:prstGeom prst="rect">
            <a:avLst/>
          </a:prstGeom>
          <a:noFill/>
        </p:spPr>
        <p:txBody>
          <a:bodyPr wrap="square" lIns="91320" tIns="45660" rIns="91320" bIns="45660" rtlCol="0">
            <a:spAutoFit/>
          </a:bodyPr>
          <a:lstStyle/>
          <a:p>
            <a:pPr algn="just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Good Practices around Memory Settings of SQL Server</a:t>
            </a:r>
            <a:endParaRPr lang="en-US" sz="2400" dirty="0">
              <a:solidFill>
                <a:schemeClr val="accent5"/>
              </a:solidFill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708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4000" cy="1828800"/>
            <a:chOff x="0" y="0"/>
            <a:chExt cx="9144000" cy="18288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982980"/>
            </a:xfrm>
            <a:prstGeom prst="rect">
              <a:avLst/>
            </a:prstGeom>
          </p:spPr>
        </p:pic>
        <p:grpSp>
          <p:nvGrpSpPr>
            <p:cNvPr id="6" name="Group 5"/>
            <p:cNvGrpSpPr/>
            <p:nvPr/>
          </p:nvGrpSpPr>
          <p:grpSpPr>
            <a:xfrm>
              <a:off x="247754" y="799877"/>
              <a:ext cx="8646787" cy="1028923"/>
              <a:chOff x="247754" y="507256"/>
              <a:chExt cx="8646787" cy="1028923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247754" y="751470"/>
                <a:ext cx="8361141" cy="784709"/>
              </a:xfrm>
              <a:prstGeom prst="rect">
                <a:avLst/>
              </a:prstGeom>
              <a:noFill/>
            </p:spPr>
            <p:txBody>
              <a:bodyPr wrap="square" lIns="91320" tIns="45660" rIns="91320" bIns="45660" rtlCol="0">
                <a:spAutoFit/>
              </a:bodyPr>
              <a:lstStyle/>
              <a:p>
                <a:pPr algn="just"/>
                <a:r>
                  <a:rPr lang="en-US" sz="4500" dirty="0" smtClean="0">
                    <a:solidFill>
                      <a:schemeClr val="accent6"/>
                    </a:solidFill>
                    <a:latin typeface="+mj-lt"/>
                  </a:rPr>
                  <a:t>virtual techdays</a:t>
                </a:r>
                <a:endParaRPr lang="en-US" sz="4500" dirty="0">
                  <a:solidFill>
                    <a:schemeClr val="accent6"/>
                  </a:solidFill>
                  <a:latin typeface="+mj-lt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533400" y="507256"/>
                <a:ext cx="8361141" cy="461544"/>
              </a:xfrm>
              <a:prstGeom prst="rect">
                <a:avLst/>
              </a:prstGeom>
              <a:noFill/>
            </p:spPr>
            <p:txBody>
              <a:bodyPr wrap="square" lIns="91320" tIns="45660" rIns="91320" bIns="45660" rtlCol="0">
                <a:spAutoFit/>
              </a:bodyPr>
              <a:lstStyle/>
              <a:p>
                <a:pPr algn="just"/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  <a:latin typeface="Impact" pitchFamily="34" charset="0"/>
                  </a:rPr>
                  <a:t>INDIA  </a:t>
                </a:r>
                <a:r>
                  <a:rPr lang="en-US" sz="2400" dirty="0" smtClean="0">
                    <a:solidFill>
                      <a:schemeClr val="accent6"/>
                    </a:solidFill>
                    <a:latin typeface="Arial Narrow"/>
                  </a:rPr>
                  <a:t>│ </a:t>
                </a:r>
                <a:r>
                  <a:rPr lang="en-US" sz="2400" dirty="0" smtClean="0">
                    <a:solidFill>
                      <a:schemeClr val="accent5"/>
                    </a:solidFill>
                    <a:latin typeface="Impact" pitchFamily="34" charset="0"/>
                  </a:rPr>
                  <a:t>28-30  September</a:t>
                </a:r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  <a:latin typeface="Impact" pitchFamily="34" charset="0"/>
                  </a:rPr>
                  <a:t> </a:t>
                </a:r>
                <a:r>
                  <a:rPr lang="en-US" sz="2400" dirty="0" smtClean="0">
                    <a:solidFill>
                      <a:schemeClr val="accent5"/>
                    </a:solidFill>
                    <a:latin typeface="Impact" pitchFamily="34" charset="0"/>
                  </a:rPr>
                  <a:t>2011</a:t>
                </a:r>
                <a:endParaRPr lang="en-US" sz="2400" dirty="0">
                  <a:solidFill>
                    <a:schemeClr val="accent5"/>
                  </a:solidFill>
                  <a:latin typeface="Impact" pitchFamily="34" charset="0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533401" y="1748256"/>
            <a:ext cx="8153400" cy="461544"/>
          </a:xfrm>
          <a:prstGeom prst="rect">
            <a:avLst/>
          </a:prstGeom>
          <a:noFill/>
        </p:spPr>
        <p:txBody>
          <a:bodyPr wrap="square" lIns="91320" tIns="45660" rIns="91320" bIns="45660" rtlCol="0">
            <a:spAutoFit/>
          </a:bodyPr>
          <a:lstStyle/>
          <a:p>
            <a:pPr algn="just"/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SQL Server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Memory Configuration Tricks</a:t>
            </a:r>
            <a:endParaRPr lang="en-US" sz="2400" dirty="0">
              <a:solidFill>
                <a:schemeClr val="accent5"/>
              </a:solidFill>
              <a:latin typeface="Impact" pitchFamily="34" charset="0"/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514351" y="2286000"/>
            <a:ext cx="8553450" cy="3886200"/>
          </a:xfrm>
        </p:spPr>
        <p:txBody>
          <a:bodyPr>
            <a:no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/>
              <a:t>If you are using 32 bit SQL Server and you have more than 2 GB of RAM, please configure AWE</a:t>
            </a:r>
            <a:r>
              <a:rPr lang="en-IN" sz="1600" dirty="0"/>
              <a:t> </a:t>
            </a:r>
            <a:r>
              <a:rPr lang="en-IN" sz="1600" dirty="0" smtClean="0"/>
              <a:t>if you want more memory to be used.</a:t>
            </a:r>
          </a:p>
          <a:p>
            <a:pPr marL="0" lvl="1" indent="0">
              <a:buNone/>
            </a:pPr>
            <a:endParaRPr lang="en-IN" sz="1600" dirty="0" smtClean="0"/>
          </a:p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/>
              <a:t>To use AWE, SQL Service account needs “Lock Pages in Memory” privilege.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en-IN" sz="1600" dirty="0" smtClean="0"/>
          </a:p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/>
              <a:t>Limit Max Server Memory of SQL Server.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en-IN" sz="1600" dirty="0" smtClean="0"/>
          </a:p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/>
              <a:t>Keep an eye on DBCC </a:t>
            </a:r>
            <a:r>
              <a:rPr lang="en-IN" sz="1600" dirty="0" err="1" smtClean="0"/>
              <a:t>MemoryStatus</a:t>
            </a:r>
            <a:r>
              <a:rPr lang="en-IN" sz="1600" dirty="0"/>
              <a:t> </a:t>
            </a:r>
            <a:r>
              <a:rPr lang="en-IN" sz="1600" dirty="0" smtClean="0"/>
              <a:t>output.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en-IN" sz="1600" dirty="0" smtClean="0"/>
          </a:p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/>
              <a:t>Don’t use Task Manager to check how much memory SQL is using. Use </a:t>
            </a:r>
            <a:r>
              <a:rPr lang="en-IN" sz="1600" dirty="0" err="1" smtClean="0"/>
              <a:t>PerfMon</a:t>
            </a:r>
            <a:r>
              <a:rPr lang="en-IN" sz="1600" dirty="0" smtClean="0"/>
              <a:t>.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en-IN" sz="1600" dirty="0"/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26772" y="6172200"/>
            <a:ext cx="201722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38713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47754" y="799877"/>
            <a:ext cx="8646787" cy="1028923"/>
            <a:chOff x="247754" y="507256"/>
            <a:chExt cx="8646787" cy="1028923"/>
          </a:xfrm>
        </p:grpSpPr>
        <p:sp>
          <p:nvSpPr>
            <p:cNvPr id="4" name="TextBox 3"/>
            <p:cNvSpPr txBox="1"/>
            <p:nvPr/>
          </p:nvSpPr>
          <p:spPr>
            <a:xfrm>
              <a:off x="247754" y="751470"/>
              <a:ext cx="8361141" cy="784709"/>
            </a:xfrm>
            <a:prstGeom prst="rect">
              <a:avLst/>
            </a:prstGeom>
            <a:noFill/>
          </p:spPr>
          <p:txBody>
            <a:bodyPr wrap="square" lIns="91320" tIns="45660" rIns="91320" bIns="45660" rtlCol="0">
              <a:spAutoFit/>
            </a:bodyPr>
            <a:lstStyle/>
            <a:p>
              <a:pPr algn="just"/>
              <a:r>
                <a:rPr lang="en-US" sz="4500" dirty="0" smtClean="0">
                  <a:solidFill>
                    <a:schemeClr val="accent6"/>
                  </a:solidFill>
                  <a:latin typeface="+mj-lt"/>
                </a:rPr>
                <a:t>virtual techdays</a:t>
              </a:r>
              <a:endParaRPr lang="en-US" sz="4500" dirty="0">
                <a:solidFill>
                  <a:schemeClr val="accent6"/>
                </a:solidFill>
                <a:latin typeface="+mj-lt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33400" y="507256"/>
              <a:ext cx="8361141" cy="461544"/>
            </a:xfrm>
            <a:prstGeom prst="rect">
              <a:avLst/>
            </a:prstGeom>
            <a:noFill/>
          </p:spPr>
          <p:txBody>
            <a:bodyPr wrap="square" lIns="91320" tIns="45660" rIns="91320" bIns="45660" rtlCol="0">
              <a:spAutoFit/>
            </a:bodyPr>
            <a:lstStyle/>
            <a:p>
              <a:pPr algn="just"/>
              <a:r>
                <a:rPr lang="en-US" sz="2400" dirty="0" smtClean="0">
                  <a:solidFill>
                    <a:schemeClr val="bg1">
                      <a:lumMod val="50000"/>
                    </a:schemeClr>
                  </a:solidFill>
                  <a:latin typeface="Impact" pitchFamily="34" charset="0"/>
                </a:rPr>
                <a:t>INDIA  </a:t>
              </a:r>
              <a:r>
                <a:rPr lang="en-US" sz="2400" dirty="0" smtClean="0">
                  <a:solidFill>
                    <a:schemeClr val="accent6"/>
                  </a:solidFill>
                  <a:latin typeface="Arial Narrow"/>
                </a:rPr>
                <a:t>│ </a:t>
              </a:r>
              <a:r>
                <a:rPr lang="en-US" sz="2400" dirty="0">
                  <a:solidFill>
                    <a:schemeClr val="accent5"/>
                  </a:solidFill>
                  <a:latin typeface="Impact" pitchFamily="34" charset="0"/>
                </a:rPr>
                <a:t>28-30  September</a:t>
              </a:r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  <a:latin typeface="Impact" pitchFamily="34" charset="0"/>
                </a:rPr>
                <a:t> </a:t>
              </a:r>
              <a:r>
                <a:rPr lang="en-US" sz="2400" dirty="0">
                  <a:solidFill>
                    <a:schemeClr val="accent5"/>
                  </a:solidFill>
                  <a:latin typeface="Impact" pitchFamily="34" charset="0"/>
                </a:rPr>
                <a:t>2011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-1" y="3829049"/>
            <a:ext cx="9144001" cy="3028951"/>
            <a:chOff x="-1" y="3829049"/>
            <a:chExt cx="9144001" cy="302895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667" t="33750" r="11333"/>
            <a:stretch/>
          </p:blipFill>
          <p:spPr>
            <a:xfrm flipV="1">
              <a:off x="-1" y="3829049"/>
              <a:ext cx="9144001" cy="3028951"/>
            </a:xfrm>
            <a:prstGeom prst="rect">
              <a:avLst/>
            </a:prstGeom>
          </p:spPr>
        </p:pic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126772" y="6172200"/>
              <a:ext cx="2017228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3" name="TextBox 12"/>
          <p:cNvSpPr txBox="1"/>
          <p:nvPr/>
        </p:nvSpPr>
        <p:spPr>
          <a:xfrm>
            <a:off x="533401" y="2595981"/>
            <a:ext cx="8153400" cy="461544"/>
          </a:xfrm>
          <a:prstGeom prst="rect">
            <a:avLst/>
          </a:prstGeom>
          <a:noFill/>
        </p:spPr>
        <p:txBody>
          <a:bodyPr wrap="square" lIns="91320" tIns="45660" rIns="91320" bIns="45660" rtlCol="0">
            <a:spAutoFit/>
          </a:bodyPr>
          <a:lstStyle/>
          <a:p>
            <a:pPr algn="just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Good Practices around Security in SQL Server</a:t>
            </a:r>
            <a:endParaRPr lang="en-US" sz="2400" dirty="0">
              <a:solidFill>
                <a:schemeClr val="accent5"/>
              </a:solidFill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87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4000" cy="1828800"/>
            <a:chOff x="0" y="0"/>
            <a:chExt cx="9144000" cy="18288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982980"/>
            </a:xfrm>
            <a:prstGeom prst="rect">
              <a:avLst/>
            </a:prstGeom>
          </p:spPr>
        </p:pic>
        <p:grpSp>
          <p:nvGrpSpPr>
            <p:cNvPr id="6" name="Group 5"/>
            <p:cNvGrpSpPr/>
            <p:nvPr/>
          </p:nvGrpSpPr>
          <p:grpSpPr>
            <a:xfrm>
              <a:off x="247754" y="799877"/>
              <a:ext cx="8646787" cy="1028923"/>
              <a:chOff x="247754" y="507256"/>
              <a:chExt cx="8646787" cy="1028923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247754" y="751470"/>
                <a:ext cx="8361141" cy="784709"/>
              </a:xfrm>
              <a:prstGeom prst="rect">
                <a:avLst/>
              </a:prstGeom>
              <a:noFill/>
            </p:spPr>
            <p:txBody>
              <a:bodyPr wrap="square" lIns="91320" tIns="45660" rIns="91320" bIns="45660" rtlCol="0">
                <a:spAutoFit/>
              </a:bodyPr>
              <a:lstStyle/>
              <a:p>
                <a:pPr algn="just"/>
                <a:r>
                  <a:rPr lang="en-US" sz="4500" dirty="0" smtClean="0">
                    <a:solidFill>
                      <a:schemeClr val="accent6"/>
                    </a:solidFill>
                    <a:latin typeface="+mj-lt"/>
                  </a:rPr>
                  <a:t>virtual techdays</a:t>
                </a:r>
                <a:endParaRPr lang="en-US" sz="4500" dirty="0">
                  <a:solidFill>
                    <a:schemeClr val="accent6"/>
                  </a:solidFill>
                  <a:latin typeface="+mj-lt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533400" y="507256"/>
                <a:ext cx="8361141" cy="461544"/>
              </a:xfrm>
              <a:prstGeom prst="rect">
                <a:avLst/>
              </a:prstGeom>
              <a:noFill/>
            </p:spPr>
            <p:txBody>
              <a:bodyPr wrap="square" lIns="91320" tIns="45660" rIns="91320" bIns="45660" rtlCol="0">
                <a:spAutoFit/>
              </a:bodyPr>
              <a:lstStyle/>
              <a:p>
                <a:pPr algn="just"/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  <a:latin typeface="Impact" pitchFamily="34" charset="0"/>
                  </a:rPr>
                  <a:t>INDIA  </a:t>
                </a:r>
                <a:r>
                  <a:rPr lang="en-US" sz="2400" dirty="0" smtClean="0">
                    <a:solidFill>
                      <a:schemeClr val="accent6"/>
                    </a:solidFill>
                    <a:latin typeface="Arial Narrow"/>
                  </a:rPr>
                  <a:t>│ </a:t>
                </a:r>
                <a:r>
                  <a:rPr lang="en-US" sz="2400" dirty="0" smtClean="0">
                    <a:solidFill>
                      <a:schemeClr val="accent5"/>
                    </a:solidFill>
                    <a:latin typeface="Impact" pitchFamily="34" charset="0"/>
                  </a:rPr>
                  <a:t>28-30  September</a:t>
                </a:r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  <a:latin typeface="Impact" pitchFamily="34" charset="0"/>
                  </a:rPr>
                  <a:t> </a:t>
                </a:r>
                <a:r>
                  <a:rPr lang="en-US" sz="2400" dirty="0" smtClean="0">
                    <a:solidFill>
                      <a:schemeClr val="accent5"/>
                    </a:solidFill>
                    <a:latin typeface="Impact" pitchFamily="34" charset="0"/>
                  </a:rPr>
                  <a:t>2011</a:t>
                </a:r>
                <a:endParaRPr lang="en-US" sz="2400" dirty="0">
                  <a:solidFill>
                    <a:schemeClr val="accent5"/>
                  </a:solidFill>
                  <a:latin typeface="Impact" pitchFamily="34" charset="0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533401" y="1748256"/>
            <a:ext cx="8153400" cy="461544"/>
          </a:xfrm>
          <a:prstGeom prst="rect">
            <a:avLst/>
          </a:prstGeom>
          <a:noFill/>
        </p:spPr>
        <p:txBody>
          <a:bodyPr wrap="square" lIns="91320" tIns="45660" rIns="91320" bIns="45660" rtlCol="0">
            <a:spAutoFit/>
          </a:bodyPr>
          <a:lstStyle/>
          <a:p>
            <a:pPr algn="just"/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SQL Server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Security Tips</a:t>
            </a:r>
            <a:endParaRPr lang="en-US" sz="2400" dirty="0">
              <a:solidFill>
                <a:schemeClr val="accent5"/>
              </a:solidFill>
              <a:latin typeface="Impact" pitchFamily="34" charset="0"/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514351" y="2286000"/>
            <a:ext cx="8553450" cy="3886200"/>
          </a:xfrm>
        </p:spPr>
        <p:txBody>
          <a:bodyPr>
            <a:no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/>
              <a:t>Change Production Server Port to something other than 1433.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/>
              <a:t>Don’t add SQL Server Service Account as </a:t>
            </a:r>
            <a:r>
              <a:rPr lang="en-IN" sz="1600" dirty="0" err="1" smtClean="0"/>
              <a:t>SysAdmin</a:t>
            </a:r>
            <a:r>
              <a:rPr lang="en-IN" sz="1600" dirty="0" smtClean="0"/>
              <a:t>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/>
              <a:t>Make sure permission is given to those who need it.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/>
              <a:t>Rename </a:t>
            </a:r>
            <a:r>
              <a:rPr lang="en-IN" sz="1600" dirty="0" err="1" smtClean="0"/>
              <a:t>sa</a:t>
            </a:r>
            <a:r>
              <a:rPr lang="en-IN" sz="1600" dirty="0" smtClean="0"/>
              <a:t> to some other name.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IN" sz="1600" dirty="0"/>
              <a:t>K</a:t>
            </a:r>
            <a:r>
              <a:rPr lang="en-IN" sz="1600" dirty="0" smtClean="0"/>
              <a:t>eep strong passwords for SQL Logins.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/>
              <a:t>Don’t add unwanted users to SQL Server.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/>
              <a:t>Remove </a:t>
            </a:r>
            <a:r>
              <a:rPr lang="en-IN" sz="1600" dirty="0" err="1" smtClean="0"/>
              <a:t>Builtin</a:t>
            </a:r>
            <a:r>
              <a:rPr lang="en-IN" sz="1600" dirty="0" smtClean="0"/>
              <a:t>\Administrators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IN" sz="1600" dirty="0"/>
              <a:t>Disable </a:t>
            </a:r>
            <a:r>
              <a:rPr lang="en-IN" sz="1600" dirty="0" err="1"/>
              <a:t>xp_cmdshell</a:t>
            </a:r>
            <a:r>
              <a:rPr lang="en-IN" sz="1600" dirty="0"/>
              <a:t> unless it is absolutely needed.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IN" sz="1600" dirty="0"/>
              <a:t>Use Windows Authentication where ever possible.</a:t>
            </a: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26772" y="6172200"/>
            <a:ext cx="201722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49418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4000" cy="1828800"/>
            <a:chOff x="0" y="0"/>
            <a:chExt cx="9144000" cy="18288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982980"/>
            </a:xfrm>
            <a:prstGeom prst="rect">
              <a:avLst/>
            </a:prstGeom>
          </p:spPr>
        </p:pic>
        <p:grpSp>
          <p:nvGrpSpPr>
            <p:cNvPr id="6" name="Group 5"/>
            <p:cNvGrpSpPr/>
            <p:nvPr/>
          </p:nvGrpSpPr>
          <p:grpSpPr>
            <a:xfrm>
              <a:off x="247754" y="799877"/>
              <a:ext cx="8646787" cy="1028923"/>
              <a:chOff x="247754" y="507256"/>
              <a:chExt cx="8646787" cy="1028923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247754" y="751470"/>
                <a:ext cx="8361141" cy="784709"/>
              </a:xfrm>
              <a:prstGeom prst="rect">
                <a:avLst/>
              </a:prstGeom>
              <a:noFill/>
            </p:spPr>
            <p:txBody>
              <a:bodyPr wrap="square" lIns="91320" tIns="45660" rIns="91320" bIns="45660" rtlCol="0">
                <a:spAutoFit/>
              </a:bodyPr>
              <a:lstStyle/>
              <a:p>
                <a:pPr algn="just"/>
                <a:r>
                  <a:rPr lang="en-US" sz="4500" dirty="0" smtClean="0">
                    <a:solidFill>
                      <a:schemeClr val="accent6"/>
                    </a:solidFill>
                    <a:latin typeface="+mj-lt"/>
                  </a:rPr>
                  <a:t>virtual techdays</a:t>
                </a:r>
                <a:endParaRPr lang="en-US" sz="4500" dirty="0">
                  <a:solidFill>
                    <a:schemeClr val="accent6"/>
                  </a:solidFill>
                  <a:latin typeface="+mj-lt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533400" y="507256"/>
                <a:ext cx="8361141" cy="461544"/>
              </a:xfrm>
              <a:prstGeom prst="rect">
                <a:avLst/>
              </a:prstGeom>
              <a:noFill/>
            </p:spPr>
            <p:txBody>
              <a:bodyPr wrap="square" lIns="91320" tIns="45660" rIns="91320" bIns="45660" rtlCol="0">
                <a:spAutoFit/>
              </a:bodyPr>
              <a:lstStyle/>
              <a:p>
                <a:pPr algn="just"/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  <a:latin typeface="Impact" pitchFamily="34" charset="0"/>
                  </a:rPr>
                  <a:t>INDIA  </a:t>
                </a:r>
                <a:r>
                  <a:rPr lang="en-US" sz="2400" dirty="0" smtClean="0">
                    <a:solidFill>
                      <a:schemeClr val="accent6"/>
                    </a:solidFill>
                    <a:latin typeface="Arial Narrow"/>
                  </a:rPr>
                  <a:t>│ </a:t>
                </a:r>
                <a:r>
                  <a:rPr lang="en-US" sz="2400" dirty="0" smtClean="0">
                    <a:solidFill>
                      <a:schemeClr val="accent5"/>
                    </a:solidFill>
                    <a:latin typeface="Impact" pitchFamily="34" charset="0"/>
                  </a:rPr>
                  <a:t>28-30  September</a:t>
                </a:r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  <a:latin typeface="Impact" pitchFamily="34" charset="0"/>
                  </a:rPr>
                  <a:t> </a:t>
                </a:r>
                <a:r>
                  <a:rPr lang="en-US" sz="2400" dirty="0" smtClean="0">
                    <a:solidFill>
                      <a:schemeClr val="accent5"/>
                    </a:solidFill>
                    <a:latin typeface="Impact" pitchFamily="34" charset="0"/>
                  </a:rPr>
                  <a:t>2011</a:t>
                </a:r>
                <a:endParaRPr lang="en-US" sz="2400" dirty="0">
                  <a:solidFill>
                    <a:schemeClr val="accent5"/>
                  </a:solidFill>
                  <a:latin typeface="Impact" pitchFamily="34" charset="0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533401" y="1748256"/>
            <a:ext cx="8153400" cy="461544"/>
          </a:xfrm>
          <a:prstGeom prst="rect">
            <a:avLst/>
          </a:prstGeom>
          <a:noFill/>
        </p:spPr>
        <p:txBody>
          <a:bodyPr wrap="square" lIns="91320" tIns="45660" rIns="91320" bIns="45660" rtlCol="0">
            <a:spAutoFit/>
          </a:bodyPr>
          <a:lstStyle/>
          <a:p>
            <a:pPr algn="just"/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Demo </a:t>
            </a:r>
            <a:endParaRPr lang="en-US" sz="2400" dirty="0">
              <a:solidFill>
                <a:schemeClr val="accent5"/>
              </a:solidFill>
              <a:latin typeface="Impact" pitchFamily="34" charset="0"/>
            </a:endParaRPr>
          </a:p>
        </p:txBody>
      </p:sp>
      <p:sp>
        <p:nvSpPr>
          <p:cNvPr id="10" name="Text Placeholder 2"/>
          <p:cNvSpPr txBox="1">
            <a:spLocks/>
          </p:cNvSpPr>
          <p:nvPr/>
        </p:nvSpPr>
        <p:spPr>
          <a:xfrm>
            <a:off x="1066800" y="1600200"/>
            <a:ext cx="7542095" cy="381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R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ecover from a locked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o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ut situation</a:t>
            </a: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26772" y="6172200"/>
            <a:ext cx="201722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8847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47754" y="799877"/>
            <a:ext cx="8646787" cy="1028923"/>
            <a:chOff x="247754" y="507256"/>
            <a:chExt cx="8646787" cy="1028923"/>
          </a:xfrm>
        </p:grpSpPr>
        <p:sp>
          <p:nvSpPr>
            <p:cNvPr id="4" name="TextBox 3"/>
            <p:cNvSpPr txBox="1"/>
            <p:nvPr/>
          </p:nvSpPr>
          <p:spPr>
            <a:xfrm>
              <a:off x="247754" y="751470"/>
              <a:ext cx="8361141" cy="784709"/>
            </a:xfrm>
            <a:prstGeom prst="rect">
              <a:avLst/>
            </a:prstGeom>
            <a:noFill/>
          </p:spPr>
          <p:txBody>
            <a:bodyPr wrap="square" lIns="91320" tIns="45660" rIns="91320" bIns="45660" rtlCol="0">
              <a:spAutoFit/>
            </a:bodyPr>
            <a:lstStyle/>
            <a:p>
              <a:pPr algn="just"/>
              <a:r>
                <a:rPr lang="en-US" sz="4500" dirty="0" smtClean="0">
                  <a:solidFill>
                    <a:schemeClr val="accent6"/>
                  </a:solidFill>
                  <a:latin typeface="+mj-lt"/>
                </a:rPr>
                <a:t>virtual techdays</a:t>
              </a:r>
              <a:endParaRPr lang="en-US" sz="4500" dirty="0">
                <a:solidFill>
                  <a:schemeClr val="accent6"/>
                </a:solidFill>
                <a:latin typeface="+mj-lt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33400" y="507256"/>
              <a:ext cx="8361141" cy="461544"/>
            </a:xfrm>
            <a:prstGeom prst="rect">
              <a:avLst/>
            </a:prstGeom>
            <a:noFill/>
          </p:spPr>
          <p:txBody>
            <a:bodyPr wrap="square" lIns="91320" tIns="45660" rIns="91320" bIns="45660" rtlCol="0">
              <a:spAutoFit/>
            </a:bodyPr>
            <a:lstStyle/>
            <a:p>
              <a:pPr algn="just"/>
              <a:r>
                <a:rPr lang="en-US" sz="2400" dirty="0" smtClean="0">
                  <a:solidFill>
                    <a:schemeClr val="bg1">
                      <a:lumMod val="50000"/>
                    </a:schemeClr>
                  </a:solidFill>
                  <a:latin typeface="Impact" pitchFamily="34" charset="0"/>
                </a:rPr>
                <a:t>INDIA  </a:t>
              </a:r>
              <a:r>
                <a:rPr lang="en-US" sz="2400" dirty="0" smtClean="0">
                  <a:solidFill>
                    <a:schemeClr val="accent6"/>
                  </a:solidFill>
                  <a:latin typeface="Arial Narrow"/>
                </a:rPr>
                <a:t>│ </a:t>
              </a:r>
              <a:r>
                <a:rPr lang="en-US" sz="2400" dirty="0">
                  <a:solidFill>
                    <a:schemeClr val="accent5"/>
                  </a:solidFill>
                  <a:latin typeface="Impact" pitchFamily="34" charset="0"/>
                </a:rPr>
                <a:t>28-30  September</a:t>
              </a:r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  <a:latin typeface="Impact" pitchFamily="34" charset="0"/>
                </a:rPr>
                <a:t> </a:t>
              </a:r>
              <a:r>
                <a:rPr lang="en-US" sz="2400" dirty="0">
                  <a:solidFill>
                    <a:schemeClr val="accent5"/>
                  </a:solidFill>
                  <a:latin typeface="Impact" pitchFamily="34" charset="0"/>
                </a:rPr>
                <a:t>2011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-1" y="3829049"/>
            <a:ext cx="9144001" cy="3028951"/>
            <a:chOff x="-1" y="3829049"/>
            <a:chExt cx="9144001" cy="302895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667" t="33750" r="11333"/>
            <a:stretch/>
          </p:blipFill>
          <p:spPr>
            <a:xfrm flipV="1">
              <a:off x="-1" y="3829049"/>
              <a:ext cx="9144001" cy="3028951"/>
            </a:xfrm>
            <a:prstGeom prst="rect">
              <a:avLst/>
            </a:prstGeom>
          </p:spPr>
        </p:pic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126772" y="6172200"/>
              <a:ext cx="2017228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3" name="TextBox 12"/>
          <p:cNvSpPr txBox="1"/>
          <p:nvPr/>
        </p:nvSpPr>
        <p:spPr>
          <a:xfrm>
            <a:off x="533401" y="2595981"/>
            <a:ext cx="8153400" cy="461544"/>
          </a:xfrm>
          <a:prstGeom prst="rect">
            <a:avLst/>
          </a:prstGeom>
          <a:noFill/>
        </p:spPr>
        <p:txBody>
          <a:bodyPr wrap="square" lIns="91320" tIns="45660" rIns="91320" bIns="45660" rtlCol="0">
            <a:spAutoFit/>
          </a:bodyPr>
          <a:lstStyle/>
          <a:p>
            <a:pPr algn="just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Good Practices around Database Files</a:t>
            </a:r>
            <a:endParaRPr lang="en-US" sz="2400" dirty="0">
              <a:solidFill>
                <a:schemeClr val="accent5"/>
              </a:solidFill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710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4000" cy="1828800"/>
            <a:chOff x="0" y="0"/>
            <a:chExt cx="9144000" cy="18288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982980"/>
            </a:xfrm>
            <a:prstGeom prst="rect">
              <a:avLst/>
            </a:prstGeom>
          </p:spPr>
        </p:pic>
        <p:grpSp>
          <p:nvGrpSpPr>
            <p:cNvPr id="6" name="Group 5"/>
            <p:cNvGrpSpPr/>
            <p:nvPr/>
          </p:nvGrpSpPr>
          <p:grpSpPr>
            <a:xfrm>
              <a:off x="247754" y="799877"/>
              <a:ext cx="8646787" cy="1028923"/>
              <a:chOff x="247754" y="507256"/>
              <a:chExt cx="8646787" cy="1028923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247754" y="751470"/>
                <a:ext cx="8361141" cy="784709"/>
              </a:xfrm>
              <a:prstGeom prst="rect">
                <a:avLst/>
              </a:prstGeom>
              <a:noFill/>
            </p:spPr>
            <p:txBody>
              <a:bodyPr wrap="square" lIns="91320" tIns="45660" rIns="91320" bIns="45660" rtlCol="0">
                <a:spAutoFit/>
              </a:bodyPr>
              <a:lstStyle/>
              <a:p>
                <a:pPr algn="just"/>
                <a:r>
                  <a:rPr lang="en-US" sz="4500" dirty="0" smtClean="0">
                    <a:solidFill>
                      <a:schemeClr val="accent6"/>
                    </a:solidFill>
                    <a:latin typeface="+mj-lt"/>
                  </a:rPr>
                  <a:t>virtual techdays</a:t>
                </a:r>
                <a:endParaRPr lang="en-US" sz="4500" dirty="0">
                  <a:solidFill>
                    <a:schemeClr val="accent6"/>
                  </a:solidFill>
                  <a:latin typeface="+mj-lt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533400" y="507256"/>
                <a:ext cx="8361141" cy="461544"/>
              </a:xfrm>
              <a:prstGeom prst="rect">
                <a:avLst/>
              </a:prstGeom>
              <a:noFill/>
            </p:spPr>
            <p:txBody>
              <a:bodyPr wrap="square" lIns="91320" tIns="45660" rIns="91320" bIns="45660" rtlCol="0">
                <a:spAutoFit/>
              </a:bodyPr>
              <a:lstStyle/>
              <a:p>
                <a:pPr algn="just"/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  <a:latin typeface="Impact" pitchFamily="34" charset="0"/>
                  </a:rPr>
                  <a:t>INDIA  </a:t>
                </a:r>
                <a:r>
                  <a:rPr lang="en-US" sz="2400" dirty="0" smtClean="0">
                    <a:solidFill>
                      <a:schemeClr val="accent6"/>
                    </a:solidFill>
                    <a:latin typeface="Arial Narrow"/>
                  </a:rPr>
                  <a:t>│ </a:t>
                </a:r>
                <a:r>
                  <a:rPr lang="en-US" sz="2400" dirty="0" smtClean="0">
                    <a:solidFill>
                      <a:schemeClr val="accent5"/>
                    </a:solidFill>
                    <a:latin typeface="Impact" pitchFamily="34" charset="0"/>
                  </a:rPr>
                  <a:t>28-30  September</a:t>
                </a:r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  <a:latin typeface="Impact" pitchFamily="34" charset="0"/>
                  </a:rPr>
                  <a:t> </a:t>
                </a:r>
                <a:r>
                  <a:rPr lang="en-US" sz="2400" dirty="0" smtClean="0">
                    <a:solidFill>
                      <a:schemeClr val="accent5"/>
                    </a:solidFill>
                    <a:latin typeface="Impact" pitchFamily="34" charset="0"/>
                  </a:rPr>
                  <a:t>2011</a:t>
                </a:r>
                <a:endParaRPr lang="en-US" sz="2400" dirty="0">
                  <a:solidFill>
                    <a:schemeClr val="accent5"/>
                  </a:solidFill>
                  <a:latin typeface="Impact" pitchFamily="34" charset="0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533401" y="1748256"/>
            <a:ext cx="8153400" cy="461544"/>
          </a:xfrm>
          <a:prstGeom prst="rect">
            <a:avLst/>
          </a:prstGeom>
          <a:noFill/>
        </p:spPr>
        <p:txBody>
          <a:bodyPr wrap="square" lIns="91320" tIns="45660" rIns="91320" bIns="45660" rtlCol="0">
            <a:spAutoFit/>
          </a:bodyPr>
          <a:lstStyle/>
          <a:p>
            <a:pPr algn="just"/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SQL Server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Database Files Tips</a:t>
            </a:r>
            <a:endParaRPr lang="en-US" sz="2400" dirty="0">
              <a:solidFill>
                <a:schemeClr val="accent5"/>
              </a:solidFill>
              <a:latin typeface="Impact" pitchFamily="34" charset="0"/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514351" y="2286000"/>
            <a:ext cx="8553450" cy="3886200"/>
          </a:xfrm>
        </p:spPr>
        <p:txBody>
          <a:bodyPr>
            <a:no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/>
              <a:t>Multiple Transaction Logs file won’t help in performance.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/>
              <a:t>Don’t Shrink the data files to save space unless it’s the last thing in the world!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/>
              <a:t>Don’t let the file grow automatically. Plan in advance.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/>
              <a:t>Don’t have </a:t>
            </a:r>
            <a:r>
              <a:rPr lang="en-IN" sz="1600" dirty="0" err="1" smtClean="0"/>
              <a:t>AutoShrink</a:t>
            </a:r>
            <a:r>
              <a:rPr lang="en-IN" sz="1600" dirty="0" smtClean="0"/>
              <a:t> of database turned ON – worst than performing manual shrink.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/>
              <a:t>Don’t have </a:t>
            </a:r>
            <a:r>
              <a:rPr lang="en-IN" sz="1600" dirty="0" err="1" smtClean="0"/>
              <a:t>AutoClose</a:t>
            </a:r>
            <a:r>
              <a:rPr lang="en-IN" sz="1600" dirty="0" smtClean="0"/>
              <a:t> ON for the database.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/>
              <a:t>Avoid having percentage growth. Fix size is better.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/>
              <a:t>Frequent </a:t>
            </a:r>
            <a:r>
              <a:rPr lang="en-IN" sz="1600" dirty="0" err="1" smtClean="0"/>
              <a:t>Autogrowth</a:t>
            </a:r>
            <a:r>
              <a:rPr lang="en-IN" sz="1600" dirty="0" smtClean="0"/>
              <a:t> is not healthy.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/>
              <a:t>Don’t Scan the files by Antivirus.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en-IN" sz="1600" dirty="0"/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26772" y="6172200"/>
            <a:ext cx="201722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94170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4000" cy="1828800"/>
            <a:chOff x="0" y="0"/>
            <a:chExt cx="9144000" cy="18288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982980"/>
            </a:xfrm>
            <a:prstGeom prst="rect">
              <a:avLst/>
            </a:prstGeom>
          </p:spPr>
        </p:pic>
        <p:grpSp>
          <p:nvGrpSpPr>
            <p:cNvPr id="6" name="Group 5"/>
            <p:cNvGrpSpPr/>
            <p:nvPr/>
          </p:nvGrpSpPr>
          <p:grpSpPr>
            <a:xfrm>
              <a:off x="247754" y="799877"/>
              <a:ext cx="8646787" cy="1028923"/>
              <a:chOff x="247754" y="507256"/>
              <a:chExt cx="8646787" cy="1028923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247754" y="751470"/>
                <a:ext cx="8361141" cy="784709"/>
              </a:xfrm>
              <a:prstGeom prst="rect">
                <a:avLst/>
              </a:prstGeom>
              <a:noFill/>
            </p:spPr>
            <p:txBody>
              <a:bodyPr wrap="square" lIns="91320" tIns="45660" rIns="91320" bIns="45660" rtlCol="0">
                <a:spAutoFit/>
              </a:bodyPr>
              <a:lstStyle/>
              <a:p>
                <a:pPr algn="just"/>
                <a:r>
                  <a:rPr lang="en-US" sz="4500" dirty="0" smtClean="0">
                    <a:solidFill>
                      <a:schemeClr val="accent6"/>
                    </a:solidFill>
                    <a:latin typeface="+mj-lt"/>
                  </a:rPr>
                  <a:t>virtual techdays</a:t>
                </a:r>
                <a:endParaRPr lang="en-US" sz="4500" dirty="0">
                  <a:solidFill>
                    <a:schemeClr val="accent6"/>
                  </a:solidFill>
                  <a:latin typeface="+mj-lt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533400" y="507256"/>
                <a:ext cx="8361141" cy="461544"/>
              </a:xfrm>
              <a:prstGeom prst="rect">
                <a:avLst/>
              </a:prstGeom>
              <a:noFill/>
            </p:spPr>
            <p:txBody>
              <a:bodyPr wrap="square" lIns="91320" tIns="45660" rIns="91320" bIns="45660" rtlCol="0">
                <a:spAutoFit/>
              </a:bodyPr>
              <a:lstStyle/>
              <a:p>
                <a:pPr algn="just"/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  <a:latin typeface="Impact" pitchFamily="34" charset="0"/>
                  </a:rPr>
                  <a:t>INDIA  </a:t>
                </a:r>
                <a:r>
                  <a:rPr lang="en-US" sz="2400" dirty="0" smtClean="0">
                    <a:solidFill>
                      <a:schemeClr val="accent6"/>
                    </a:solidFill>
                    <a:latin typeface="Arial Narrow"/>
                  </a:rPr>
                  <a:t>│ </a:t>
                </a:r>
                <a:r>
                  <a:rPr lang="en-US" sz="2400" dirty="0" smtClean="0">
                    <a:solidFill>
                      <a:schemeClr val="accent5"/>
                    </a:solidFill>
                    <a:latin typeface="Impact" pitchFamily="34" charset="0"/>
                  </a:rPr>
                  <a:t>28-30  September</a:t>
                </a:r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  <a:latin typeface="Impact" pitchFamily="34" charset="0"/>
                  </a:rPr>
                  <a:t> </a:t>
                </a:r>
                <a:r>
                  <a:rPr lang="en-US" sz="2400" dirty="0" smtClean="0">
                    <a:solidFill>
                      <a:schemeClr val="accent5"/>
                    </a:solidFill>
                    <a:latin typeface="Impact" pitchFamily="34" charset="0"/>
                  </a:rPr>
                  <a:t>2011</a:t>
                </a:r>
                <a:endParaRPr lang="en-US" sz="2400" dirty="0">
                  <a:solidFill>
                    <a:schemeClr val="accent5"/>
                  </a:solidFill>
                  <a:latin typeface="Impact" pitchFamily="34" charset="0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533401" y="1748256"/>
            <a:ext cx="8153400" cy="461544"/>
          </a:xfrm>
          <a:prstGeom prst="rect">
            <a:avLst/>
          </a:prstGeom>
          <a:noFill/>
        </p:spPr>
        <p:txBody>
          <a:bodyPr wrap="square" lIns="91320" tIns="45660" rIns="91320" bIns="45660" rtlCol="0">
            <a:spAutoFit/>
          </a:bodyPr>
          <a:lstStyle/>
          <a:p>
            <a:pPr algn="just"/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Demo </a:t>
            </a:r>
            <a:endParaRPr lang="en-US" sz="2400" dirty="0">
              <a:solidFill>
                <a:schemeClr val="accent5"/>
              </a:solidFill>
              <a:latin typeface="Impact" pitchFamily="34" charset="0"/>
            </a:endParaRPr>
          </a:p>
        </p:txBody>
      </p:sp>
      <p:sp>
        <p:nvSpPr>
          <p:cNvPr id="10" name="Text Placeholder 2"/>
          <p:cNvSpPr txBox="1">
            <a:spLocks/>
          </p:cNvSpPr>
          <p:nvPr/>
        </p:nvSpPr>
        <p:spPr>
          <a:xfrm>
            <a:off x="1066800" y="1600200"/>
            <a:ext cx="7542095" cy="381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Problem caused due to Many VLFs</a:t>
            </a:r>
          </a:p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&amp;</a:t>
            </a:r>
          </a:p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Shrink is an E V I L</a:t>
            </a:r>
            <a:endParaRPr lang="en-US" sz="2400" dirty="0">
              <a:solidFill>
                <a:schemeClr val="bg1">
                  <a:lumMod val="50000"/>
                </a:schemeClr>
              </a:solidFill>
              <a:latin typeface="Impact" pitchFamily="34" charset="0"/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26772" y="6172200"/>
            <a:ext cx="201722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413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47754" y="799877"/>
            <a:ext cx="8646787" cy="1028923"/>
            <a:chOff x="247754" y="507256"/>
            <a:chExt cx="8646787" cy="1028923"/>
          </a:xfrm>
        </p:grpSpPr>
        <p:sp>
          <p:nvSpPr>
            <p:cNvPr id="4" name="TextBox 3"/>
            <p:cNvSpPr txBox="1"/>
            <p:nvPr/>
          </p:nvSpPr>
          <p:spPr>
            <a:xfrm>
              <a:off x="247754" y="751470"/>
              <a:ext cx="8361141" cy="784709"/>
            </a:xfrm>
            <a:prstGeom prst="rect">
              <a:avLst/>
            </a:prstGeom>
            <a:noFill/>
          </p:spPr>
          <p:txBody>
            <a:bodyPr wrap="square" lIns="91320" tIns="45660" rIns="91320" bIns="45660" rtlCol="0">
              <a:spAutoFit/>
            </a:bodyPr>
            <a:lstStyle/>
            <a:p>
              <a:pPr algn="just"/>
              <a:r>
                <a:rPr lang="en-US" sz="4500" dirty="0" smtClean="0">
                  <a:solidFill>
                    <a:schemeClr val="accent6"/>
                  </a:solidFill>
                  <a:latin typeface="+mj-lt"/>
                </a:rPr>
                <a:t>virtual techdays</a:t>
              </a:r>
              <a:endParaRPr lang="en-US" sz="4500" dirty="0">
                <a:solidFill>
                  <a:schemeClr val="accent6"/>
                </a:solidFill>
                <a:latin typeface="+mj-lt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33400" y="507256"/>
              <a:ext cx="8361141" cy="461544"/>
            </a:xfrm>
            <a:prstGeom prst="rect">
              <a:avLst/>
            </a:prstGeom>
            <a:noFill/>
          </p:spPr>
          <p:txBody>
            <a:bodyPr wrap="square" lIns="91320" tIns="45660" rIns="91320" bIns="45660" rtlCol="0">
              <a:spAutoFit/>
            </a:bodyPr>
            <a:lstStyle/>
            <a:p>
              <a:pPr algn="just"/>
              <a:r>
                <a:rPr lang="en-US" sz="2400" dirty="0" smtClean="0">
                  <a:solidFill>
                    <a:schemeClr val="bg1">
                      <a:lumMod val="50000"/>
                    </a:schemeClr>
                  </a:solidFill>
                  <a:latin typeface="Impact" pitchFamily="34" charset="0"/>
                </a:rPr>
                <a:t>INDIA  </a:t>
              </a:r>
              <a:r>
                <a:rPr lang="en-US" sz="2400" dirty="0" smtClean="0">
                  <a:solidFill>
                    <a:schemeClr val="accent6"/>
                  </a:solidFill>
                  <a:latin typeface="Arial Narrow"/>
                </a:rPr>
                <a:t>│ </a:t>
              </a:r>
              <a:r>
                <a:rPr lang="en-US" sz="2400" dirty="0">
                  <a:solidFill>
                    <a:schemeClr val="accent5"/>
                  </a:solidFill>
                  <a:latin typeface="Impact" pitchFamily="34" charset="0"/>
                </a:rPr>
                <a:t>28-30  September</a:t>
              </a:r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  <a:latin typeface="Impact" pitchFamily="34" charset="0"/>
                </a:rPr>
                <a:t> </a:t>
              </a:r>
              <a:r>
                <a:rPr lang="en-US" sz="2400" dirty="0">
                  <a:solidFill>
                    <a:schemeClr val="accent5"/>
                  </a:solidFill>
                  <a:latin typeface="Impact" pitchFamily="34" charset="0"/>
                </a:rPr>
                <a:t>2011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-1" y="3829049"/>
            <a:ext cx="9144001" cy="3028951"/>
            <a:chOff x="-1" y="3829049"/>
            <a:chExt cx="9144001" cy="302895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667" t="33750" r="11333"/>
            <a:stretch/>
          </p:blipFill>
          <p:spPr>
            <a:xfrm flipV="1">
              <a:off x="-1" y="3829049"/>
              <a:ext cx="9144001" cy="3028951"/>
            </a:xfrm>
            <a:prstGeom prst="rect">
              <a:avLst/>
            </a:prstGeom>
          </p:spPr>
        </p:pic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126772" y="6172200"/>
              <a:ext cx="2017228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3" name="TextBox 12"/>
          <p:cNvSpPr txBox="1"/>
          <p:nvPr/>
        </p:nvSpPr>
        <p:spPr>
          <a:xfrm>
            <a:off x="533401" y="2595981"/>
            <a:ext cx="8153400" cy="461544"/>
          </a:xfrm>
          <a:prstGeom prst="rect">
            <a:avLst/>
          </a:prstGeom>
          <a:noFill/>
        </p:spPr>
        <p:txBody>
          <a:bodyPr wrap="square" lIns="91320" tIns="45660" rIns="91320" bIns="45660" rtlCol="0">
            <a:spAutoFit/>
          </a:bodyPr>
          <a:lstStyle/>
          <a:p>
            <a:pPr algn="just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Good Practices around </a:t>
            </a:r>
            <a:r>
              <a:rPr lang="en-US" sz="2400" dirty="0" err="1" smtClean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TempDB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 Files</a:t>
            </a:r>
            <a:endParaRPr lang="en-US" sz="2400" dirty="0">
              <a:solidFill>
                <a:schemeClr val="accent5"/>
              </a:solidFill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37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4000" cy="1828800"/>
            <a:chOff x="0" y="0"/>
            <a:chExt cx="9144000" cy="18288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982980"/>
            </a:xfrm>
            <a:prstGeom prst="rect">
              <a:avLst/>
            </a:prstGeom>
          </p:spPr>
        </p:pic>
        <p:grpSp>
          <p:nvGrpSpPr>
            <p:cNvPr id="6" name="Group 5"/>
            <p:cNvGrpSpPr/>
            <p:nvPr/>
          </p:nvGrpSpPr>
          <p:grpSpPr>
            <a:xfrm>
              <a:off x="247754" y="799877"/>
              <a:ext cx="8646787" cy="1028923"/>
              <a:chOff x="247754" y="507256"/>
              <a:chExt cx="8646787" cy="1028923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247754" y="751470"/>
                <a:ext cx="8361141" cy="784709"/>
              </a:xfrm>
              <a:prstGeom prst="rect">
                <a:avLst/>
              </a:prstGeom>
              <a:noFill/>
            </p:spPr>
            <p:txBody>
              <a:bodyPr wrap="square" lIns="91320" tIns="45660" rIns="91320" bIns="45660" rtlCol="0">
                <a:spAutoFit/>
              </a:bodyPr>
              <a:lstStyle/>
              <a:p>
                <a:pPr algn="just"/>
                <a:r>
                  <a:rPr lang="en-US" sz="4500" dirty="0" smtClean="0">
                    <a:solidFill>
                      <a:schemeClr val="accent6"/>
                    </a:solidFill>
                    <a:latin typeface="+mj-lt"/>
                  </a:rPr>
                  <a:t>virtual techdays</a:t>
                </a:r>
                <a:endParaRPr lang="en-US" sz="4500" dirty="0">
                  <a:solidFill>
                    <a:schemeClr val="accent6"/>
                  </a:solidFill>
                  <a:latin typeface="+mj-lt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533400" y="507256"/>
                <a:ext cx="8361141" cy="461544"/>
              </a:xfrm>
              <a:prstGeom prst="rect">
                <a:avLst/>
              </a:prstGeom>
              <a:noFill/>
            </p:spPr>
            <p:txBody>
              <a:bodyPr wrap="square" lIns="91320" tIns="45660" rIns="91320" bIns="45660" rtlCol="0">
                <a:spAutoFit/>
              </a:bodyPr>
              <a:lstStyle/>
              <a:p>
                <a:pPr algn="just"/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  <a:latin typeface="Impact" pitchFamily="34" charset="0"/>
                  </a:rPr>
                  <a:t>INDIA  </a:t>
                </a:r>
                <a:r>
                  <a:rPr lang="en-US" sz="2400" dirty="0" smtClean="0">
                    <a:solidFill>
                      <a:schemeClr val="accent6"/>
                    </a:solidFill>
                    <a:latin typeface="Arial Narrow"/>
                  </a:rPr>
                  <a:t>│ </a:t>
                </a:r>
                <a:r>
                  <a:rPr lang="en-US" sz="2400" dirty="0" smtClean="0">
                    <a:solidFill>
                      <a:schemeClr val="accent5"/>
                    </a:solidFill>
                    <a:latin typeface="Impact" pitchFamily="34" charset="0"/>
                  </a:rPr>
                  <a:t>28-30  September</a:t>
                </a:r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  <a:latin typeface="Impact" pitchFamily="34" charset="0"/>
                  </a:rPr>
                  <a:t> </a:t>
                </a:r>
                <a:r>
                  <a:rPr lang="en-US" sz="2400" dirty="0" smtClean="0">
                    <a:solidFill>
                      <a:schemeClr val="accent5"/>
                    </a:solidFill>
                    <a:latin typeface="Impact" pitchFamily="34" charset="0"/>
                  </a:rPr>
                  <a:t>2011</a:t>
                </a:r>
                <a:endParaRPr lang="en-US" sz="2400" dirty="0">
                  <a:solidFill>
                    <a:schemeClr val="accent5"/>
                  </a:solidFill>
                  <a:latin typeface="Impact" pitchFamily="34" charset="0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533401" y="1748256"/>
            <a:ext cx="8153400" cy="461544"/>
          </a:xfrm>
          <a:prstGeom prst="rect">
            <a:avLst/>
          </a:prstGeom>
          <a:noFill/>
        </p:spPr>
        <p:txBody>
          <a:bodyPr wrap="square" lIns="91320" tIns="45660" rIns="91320" bIns="45660" rtlCol="0">
            <a:spAutoFit/>
          </a:bodyPr>
          <a:lstStyle/>
          <a:p>
            <a:pPr algn="just"/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SQL Server </a:t>
            </a:r>
            <a:r>
              <a:rPr lang="en-US" sz="2400" dirty="0" err="1" smtClean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TempDB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 </a:t>
            </a:r>
            <a:r>
              <a:rPr lang="en-US" sz="2400" dirty="0" err="1" smtClean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Managament</a:t>
            </a:r>
            <a:endParaRPr lang="en-US" sz="2400" dirty="0">
              <a:solidFill>
                <a:schemeClr val="accent5"/>
              </a:solidFill>
              <a:latin typeface="Impact" pitchFamily="34" charset="0"/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514351" y="2286000"/>
            <a:ext cx="8553450" cy="3886200"/>
          </a:xfrm>
        </p:spPr>
        <p:txBody>
          <a:bodyPr>
            <a:no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/>
              <a:t>How may </a:t>
            </a:r>
            <a:r>
              <a:rPr lang="en-IN" sz="1600" dirty="0" err="1" smtClean="0"/>
              <a:t>tempdb</a:t>
            </a:r>
            <a:r>
              <a:rPr lang="en-IN" sz="1600" dirty="0" smtClean="0"/>
              <a:t> database we have? </a:t>
            </a:r>
            <a:r>
              <a:rPr lang="en-IN" sz="1600" dirty="0" smtClean="0">
                <a:sym typeface="Wingdings" pitchFamily="2" charset="2"/>
              </a:rPr>
              <a:t>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>
                <a:sym typeface="Wingdings" pitchFamily="2" charset="2"/>
              </a:rPr>
              <a:t>There are multiple suggestions around how many </a:t>
            </a:r>
            <a:r>
              <a:rPr lang="en-IN" sz="1600" dirty="0" err="1" smtClean="0">
                <a:sym typeface="Wingdings" pitchFamily="2" charset="2"/>
              </a:rPr>
              <a:t>tempdb</a:t>
            </a:r>
            <a:r>
              <a:rPr lang="en-IN" sz="1600" dirty="0" smtClean="0">
                <a:sym typeface="Wingdings" pitchFamily="2" charset="2"/>
              </a:rPr>
              <a:t> data files.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>
                <a:sym typeface="Wingdings" pitchFamily="2" charset="2"/>
              </a:rPr>
              <a:t>If you see any contention on PAGELATCH then increase the </a:t>
            </a:r>
            <a:r>
              <a:rPr lang="en-IN" sz="1600" dirty="0" err="1" smtClean="0">
                <a:sym typeface="Wingdings" pitchFamily="2" charset="2"/>
              </a:rPr>
              <a:t>tempdb</a:t>
            </a:r>
            <a:r>
              <a:rPr lang="en-IN" sz="1600" dirty="0" smtClean="0">
                <a:sym typeface="Wingdings" pitchFamily="2" charset="2"/>
              </a:rPr>
              <a:t> files.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>
                <a:sym typeface="Wingdings" pitchFamily="2" charset="2"/>
              </a:rPr>
              <a:t>Track </a:t>
            </a:r>
            <a:r>
              <a:rPr lang="en-IN" sz="1600" dirty="0" err="1" smtClean="0">
                <a:sym typeface="Wingdings" pitchFamily="2" charset="2"/>
              </a:rPr>
              <a:t>tempdb</a:t>
            </a:r>
            <a:r>
              <a:rPr lang="en-IN" sz="1600" dirty="0" smtClean="0">
                <a:sym typeface="Wingdings" pitchFamily="2" charset="2"/>
              </a:rPr>
              <a:t> usage and make sure that drive has enough space to allow growth.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>
                <a:sym typeface="Wingdings" pitchFamily="2" charset="2"/>
              </a:rPr>
              <a:t>If there are multiple </a:t>
            </a:r>
            <a:r>
              <a:rPr lang="en-IN" sz="1600" dirty="0" err="1" smtClean="0">
                <a:sym typeface="Wingdings" pitchFamily="2" charset="2"/>
              </a:rPr>
              <a:t>temdpb</a:t>
            </a:r>
            <a:r>
              <a:rPr lang="en-IN" sz="1600" dirty="0" smtClean="0">
                <a:sym typeface="Wingdings" pitchFamily="2" charset="2"/>
              </a:rPr>
              <a:t> data files,  make sure the size is same.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en-IN" sz="1600" dirty="0" smtClean="0">
              <a:sym typeface="Wingdings" pitchFamily="2" charset="2"/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IN" sz="1600" dirty="0"/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26772" y="6172200"/>
            <a:ext cx="201722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25195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47754" y="799877"/>
            <a:ext cx="8646787" cy="1028923"/>
            <a:chOff x="247754" y="507256"/>
            <a:chExt cx="8646787" cy="1028923"/>
          </a:xfrm>
        </p:grpSpPr>
        <p:sp>
          <p:nvSpPr>
            <p:cNvPr id="4" name="TextBox 3"/>
            <p:cNvSpPr txBox="1"/>
            <p:nvPr/>
          </p:nvSpPr>
          <p:spPr>
            <a:xfrm>
              <a:off x="247754" y="751470"/>
              <a:ext cx="8361141" cy="784709"/>
            </a:xfrm>
            <a:prstGeom prst="rect">
              <a:avLst/>
            </a:prstGeom>
            <a:noFill/>
          </p:spPr>
          <p:txBody>
            <a:bodyPr wrap="square" lIns="91320" tIns="45660" rIns="91320" bIns="45660" rtlCol="0">
              <a:spAutoFit/>
            </a:bodyPr>
            <a:lstStyle/>
            <a:p>
              <a:pPr algn="just"/>
              <a:r>
                <a:rPr lang="en-US" sz="4500" dirty="0" smtClean="0">
                  <a:solidFill>
                    <a:schemeClr val="accent6"/>
                  </a:solidFill>
                  <a:latin typeface="+mj-lt"/>
                </a:rPr>
                <a:t>virtual techdays</a:t>
              </a:r>
              <a:endParaRPr lang="en-US" sz="4500" dirty="0">
                <a:solidFill>
                  <a:schemeClr val="accent6"/>
                </a:solidFill>
                <a:latin typeface="+mj-lt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33400" y="507256"/>
              <a:ext cx="8361141" cy="461544"/>
            </a:xfrm>
            <a:prstGeom prst="rect">
              <a:avLst/>
            </a:prstGeom>
            <a:noFill/>
          </p:spPr>
          <p:txBody>
            <a:bodyPr wrap="square" lIns="91320" tIns="45660" rIns="91320" bIns="45660" rtlCol="0">
              <a:spAutoFit/>
            </a:bodyPr>
            <a:lstStyle/>
            <a:p>
              <a:pPr algn="just"/>
              <a:r>
                <a:rPr lang="en-US" sz="2400" dirty="0" smtClean="0">
                  <a:solidFill>
                    <a:schemeClr val="bg1">
                      <a:lumMod val="50000"/>
                    </a:schemeClr>
                  </a:solidFill>
                  <a:latin typeface="Impact" pitchFamily="34" charset="0"/>
                </a:rPr>
                <a:t>INDIA  </a:t>
              </a:r>
              <a:r>
                <a:rPr lang="en-US" sz="2400" dirty="0" smtClean="0">
                  <a:solidFill>
                    <a:schemeClr val="accent6"/>
                  </a:solidFill>
                  <a:latin typeface="Arial Narrow"/>
                </a:rPr>
                <a:t>│ </a:t>
              </a:r>
              <a:r>
                <a:rPr lang="en-US" sz="2400" dirty="0">
                  <a:solidFill>
                    <a:schemeClr val="accent5"/>
                  </a:solidFill>
                  <a:latin typeface="Impact" pitchFamily="34" charset="0"/>
                </a:rPr>
                <a:t>28-30  September</a:t>
              </a:r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  <a:latin typeface="Impact" pitchFamily="34" charset="0"/>
                </a:rPr>
                <a:t> </a:t>
              </a:r>
              <a:r>
                <a:rPr lang="en-US" sz="2400" dirty="0">
                  <a:solidFill>
                    <a:schemeClr val="accent5"/>
                  </a:solidFill>
                  <a:latin typeface="Impact" pitchFamily="34" charset="0"/>
                </a:rPr>
                <a:t>2011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-1" y="3829049"/>
            <a:ext cx="9144001" cy="3028951"/>
            <a:chOff x="-1" y="3829049"/>
            <a:chExt cx="9144001" cy="302895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667" t="33750" r="11333"/>
            <a:stretch/>
          </p:blipFill>
          <p:spPr>
            <a:xfrm flipV="1">
              <a:off x="-1" y="3829049"/>
              <a:ext cx="9144001" cy="3028951"/>
            </a:xfrm>
            <a:prstGeom prst="rect">
              <a:avLst/>
            </a:prstGeom>
          </p:spPr>
        </p:pic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126772" y="6172200"/>
              <a:ext cx="2017228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3" name="TextBox 12"/>
          <p:cNvSpPr txBox="1"/>
          <p:nvPr/>
        </p:nvSpPr>
        <p:spPr>
          <a:xfrm>
            <a:off x="533401" y="2595981"/>
            <a:ext cx="8153400" cy="461544"/>
          </a:xfrm>
          <a:prstGeom prst="rect">
            <a:avLst/>
          </a:prstGeom>
          <a:noFill/>
        </p:spPr>
        <p:txBody>
          <a:bodyPr wrap="square" lIns="91320" tIns="45660" rIns="91320" bIns="45660" rtlCol="0">
            <a:spAutoFit/>
          </a:bodyPr>
          <a:lstStyle/>
          <a:p>
            <a:pPr algn="just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Good Practices around Monitoring</a:t>
            </a:r>
            <a:endParaRPr lang="en-US" sz="2400" dirty="0">
              <a:solidFill>
                <a:schemeClr val="accent5"/>
              </a:solidFill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13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4000" cy="1828800"/>
            <a:chOff x="0" y="0"/>
            <a:chExt cx="9144000" cy="18288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982980"/>
            </a:xfrm>
            <a:prstGeom prst="rect">
              <a:avLst/>
            </a:prstGeom>
          </p:spPr>
        </p:pic>
        <p:grpSp>
          <p:nvGrpSpPr>
            <p:cNvPr id="6" name="Group 5"/>
            <p:cNvGrpSpPr/>
            <p:nvPr/>
          </p:nvGrpSpPr>
          <p:grpSpPr>
            <a:xfrm>
              <a:off x="247754" y="799877"/>
              <a:ext cx="8646787" cy="1028923"/>
              <a:chOff x="247754" y="507256"/>
              <a:chExt cx="8646787" cy="1028923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247754" y="751470"/>
                <a:ext cx="8361141" cy="784709"/>
              </a:xfrm>
              <a:prstGeom prst="rect">
                <a:avLst/>
              </a:prstGeom>
              <a:noFill/>
            </p:spPr>
            <p:txBody>
              <a:bodyPr wrap="square" lIns="91320" tIns="45660" rIns="91320" bIns="45660" rtlCol="0">
                <a:spAutoFit/>
              </a:bodyPr>
              <a:lstStyle/>
              <a:p>
                <a:pPr algn="just"/>
                <a:r>
                  <a:rPr lang="en-US" sz="4500" dirty="0" smtClean="0">
                    <a:solidFill>
                      <a:schemeClr val="accent6"/>
                    </a:solidFill>
                    <a:latin typeface="+mj-lt"/>
                  </a:rPr>
                  <a:t>virtual techdays</a:t>
                </a:r>
                <a:endParaRPr lang="en-US" sz="4500" dirty="0">
                  <a:solidFill>
                    <a:schemeClr val="accent6"/>
                  </a:solidFill>
                  <a:latin typeface="+mj-lt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533400" y="507256"/>
                <a:ext cx="8361141" cy="461544"/>
              </a:xfrm>
              <a:prstGeom prst="rect">
                <a:avLst/>
              </a:prstGeom>
              <a:noFill/>
            </p:spPr>
            <p:txBody>
              <a:bodyPr wrap="square" lIns="91320" tIns="45660" rIns="91320" bIns="45660" rtlCol="0">
                <a:spAutoFit/>
              </a:bodyPr>
              <a:lstStyle/>
              <a:p>
                <a:pPr algn="just"/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  <a:latin typeface="Impact" pitchFamily="34" charset="0"/>
                  </a:rPr>
                  <a:t>INDIA  </a:t>
                </a:r>
                <a:r>
                  <a:rPr lang="en-US" sz="2400" dirty="0" smtClean="0">
                    <a:solidFill>
                      <a:schemeClr val="accent6"/>
                    </a:solidFill>
                    <a:latin typeface="Arial Narrow"/>
                  </a:rPr>
                  <a:t>│ </a:t>
                </a:r>
                <a:r>
                  <a:rPr lang="en-US" sz="2400" dirty="0" smtClean="0">
                    <a:solidFill>
                      <a:schemeClr val="accent5"/>
                    </a:solidFill>
                    <a:latin typeface="Impact" pitchFamily="34" charset="0"/>
                  </a:rPr>
                  <a:t>28-30  September</a:t>
                </a:r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  <a:latin typeface="Impact" pitchFamily="34" charset="0"/>
                  </a:rPr>
                  <a:t> </a:t>
                </a:r>
                <a:r>
                  <a:rPr lang="en-US" sz="2400" dirty="0" smtClean="0">
                    <a:solidFill>
                      <a:schemeClr val="accent5"/>
                    </a:solidFill>
                    <a:latin typeface="Impact" pitchFamily="34" charset="0"/>
                  </a:rPr>
                  <a:t>2011</a:t>
                </a:r>
                <a:endParaRPr lang="en-US" sz="2400" dirty="0">
                  <a:solidFill>
                    <a:schemeClr val="accent5"/>
                  </a:solidFill>
                  <a:latin typeface="Impact" pitchFamily="34" charset="0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533401" y="1748256"/>
            <a:ext cx="8153400" cy="461544"/>
          </a:xfrm>
          <a:prstGeom prst="rect">
            <a:avLst/>
          </a:prstGeom>
          <a:noFill/>
        </p:spPr>
        <p:txBody>
          <a:bodyPr wrap="square" lIns="91320" tIns="45660" rIns="91320" bIns="45660" rtlCol="0">
            <a:spAutoFit/>
          </a:bodyPr>
          <a:lstStyle/>
          <a:p>
            <a:pPr algn="just"/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SQL Server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Monitoring</a:t>
            </a:r>
            <a:endParaRPr lang="en-US" sz="2400" dirty="0">
              <a:solidFill>
                <a:schemeClr val="accent5"/>
              </a:solidFill>
              <a:latin typeface="Impact" pitchFamily="34" charset="0"/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514351" y="2286000"/>
            <a:ext cx="8553450" cy="3886200"/>
          </a:xfrm>
        </p:spPr>
        <p:txBody>
          <a:bodyPr>
            <a:no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/>
              <a:t>Automate as much as you can.</a:t>
            </a:r>
          </a:p>
          <a:p>
            <a:pPr marL="742950" lvl="2" indent="-342900"/>
            <a:r>
              <a:rPr lang="en-IN" sz="1600" dirty="0"/>
              <a:t>Alert </a:t>
            </a:r>
            <a:r>
              <a:rPr lang="en-IN" sz="1600" dirty="0" smtClean="0"/>
              <a:t> for long Blocking</a:t>
            </a:r>
          </a:p>
          <a:p>
            <a:pPr marL="742950" lvl="2" indent="-342900"/>
            <a:r>
              <a:rPr lang="en-IN" sz="1600" dirty="0" smtClean="0"/>
              <a:t>Alert for Data File Free Space.</a:t>
            </a:r>
          </a:p>
          <a:p>
            <a:pPr marL="742950" lvl="2" indent="-342900"/>
            <a:r>
              <a:rPr lang="en-IN" sz="1600" dirty="0" smtClean="0"/>
              <a:t>Alert for High CPU Usage.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/>
              <a:t>Be proactive</a:t>
            </a:r>
            <a:endParaRPr lang="en-IN" sz="1600" dirty="0"/>
          </a:p>
          <a:p>
            <a:pPr marL="742950" lvl="2" indent="-342900"/>
            <a:r>
              <a:rPr lang="en-IN" sz="1600" dirty="0"/>
              <a:t>Check </a:t>
            </a:r>
            <a:r>
              <a:rPr lang="en-IN" sz="1600" dirty="0" err="1"/>
              <a:t>ErrorLog</a:t>
            </a:r>
            <a:r>
              <a:rPr lang="en-IN" sz="1600" dirty="0"/>
              <a:t> regularly.</a:t>
            </a:r>
          </a:p>
          <a:p>
            <a:pPr marL="742950" lvl="2" indent="-342900"/>
            <a:r>
              <a:rPr lang="en-IN" sz="1600" dirty="0"/>
              <a:t>Check for Dumps.</a:t>
            </a:r>
          </a:p>
          <a:p>
            <a:pPr marL="742950" lvl="2" indent="-342900"/>
            <a:r>
              <a:rPr lang="en-IN" sz="1600" dirty="0"/>
              <a:t>Use DDL Triggers on production to avoid any mishap of dropping objects</a:t>
            </a:r>
            <a:r>
              <a:rPr lang="en-IN" sz="1600" dirty="0" smtClean="0"/>
              <a:t>.</a:t>
            </a:r>
          </a:p>
          <a:p>
            <a:pPr marL="742950" lvl="2" indent="-342900"/>
            <a:r>
              <a:rPr lang="en-IN" sz="1600" dirty="0" smtClean="0"/>
              <a:t>Install Performance </a:t>
            </a:r>
            <a:r>
              <a:rPr lang="en-IN" sz="1600" dirty="0" err="1" smtClean="0"/>
              <a:t>DashBoard</a:t>
            </a:r>
            <a:r>
              <a:rPr lang="en-IN" sz="1600" dirty="0" smtClean="0"/>
              <a:t> on Servers to look in graphical DMVs output.</a:t>
            </a:r>
            <a:endParaRPr lang="en-IN" sz="1600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/>
              <a:t>Use </a:t>
            </a:r>
            <a:r>
              <a:rPr lang="en-IN" sz="1600" dirty="0"/>
              <a:t>SSMS colour feature  to make sure you are working on proper server</a:t>
            </a:r>
            <a:r>
              <a:rPr lang="en-IN" sz="1600" dirty="0" smtClean="0"/>
              <a:t>.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en-IN" sz="1600" dirty="0"/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26772" y="6172200"/>
            <a:ext cx="201722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74181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4000" cy="1828800"/>
            <a:chOff x="0" y="0"/>
            <a:chExt cx="9144000" cy="18288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982980"/>
            </a:xfrm>
            <a:prstGeom prst="rect">
              <a:avLst/>
            </a:prstGeom>
          </p:spPr>
        </p:pic>
        <p:grpSp>
          <p:nvGrpSpPr>
            <p:cNvPr id="6" name="Group 5"/>
            <p:cNvGrpSpPr/>
            <p:nvPr/>
          </p:nvGrpSpPr>
          <p:grpSpPr>
            <a:xfrm>
              <a:off x="247754" y="799877"/>
              <a:ext cx="8646787" cy="1028923"/>
              <a:chOff x="247754" y="507256"/>
              <a:chExt cx="8646787" cy="1028923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247754" y="751470"/>
                <a:ext cx="8361141" cy="784709"/>
              </a:xfrm>
              <a:prstGeom prst="rect">
                <a:avLst/>
              </a:prstGeom>
              <a:noFill/>
            </p:spPr>
            <p:txBody>
              <a:bodyPr wrap="square" lIns="91320" tIns="45660" rIns="91320" bIns="45660" rtlCol="0">
                <a:spAutoFit/>
              </a:bodyPr>
              <a:lstStyle/>
              <a:p>
                <a:pPr algn="just"/>
                <a:r>
                  <a:rPr lang="en-US" sz="4500" dirty="0" smtClean="0">
                    <a:solidFill>
                      <a:schemeClr val="accent6"/>
                    </a:solidFill>
                    <a:latin typeface="+mj-lt"/>
                  </a:rPr>
                  <a:t>virtual techdays</a:t>
                </a:r>
                <a:endParaRPr lang="en-US" sz="4500" dirty="0">
                  <a:solidFill>
                    <a:schemeClr val="accent6"/>
                  </a:solidFill>
                  <a:latin typeface="+mj-lt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533400" y="507256"/>
                <a:ext cx="8361141" cy="461544"/>
              </a:xfrm>
              <a:prstGeom prst="rect">
                <a:avLst/>
              </a:prstGeom>
              <a:noFill/>
            </p:spPr>
            <p:txBody>
              <a:bodyPr wrap="square" lIns="91320" tIns="45660" rIns="91320" bIns="45660" rtlCol="0">
                <a:spAutoFit/>
              </a:bodyPr>
              <a:lstStyle/>
              <a:p>
                <a:pPr algn="just"/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  <a:latin typeface="Impact" pitchFamily="34" charset="0"/>
                  </a:rPr>
                  <a:t>INDIA  </a:t>
                </a:r>
                <a:r>
                  <a:rPr lang="en-US" sz="2400" dirty="0" smtClean="0">
                    <a:solidFill>
                      <a:schemeClr val="accent6"/>
                    </a:solidFill>
                    <a:latin typeface="Arial Narrow"/>
                  </a:rPr>
                  <a:t>│ </a:t>
                </a:r>
                <a:r>
                  <a:rPr lang="en-US" sz="2400" dirty="0" smtClean="0">
                    <a:solidFill>
                      <a:schemeClr val="accent5"/>
                    </a:solidFill>
                    <a:latin typeface="Impact" pitchFamily="34" charset="0"/>
                  </a:rPr>
                  <a:t>28-30  September</a:t>
                </a:r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  <a:latin typeface="Impact" pitchFamily="34" charset="0"/>
                  </a:rPr>
                  <a:t> </a:t>
                </a:r>
                <a:r>
                  <a:rPr lang="en-US" sz="2400" dirty="0" smtClean="0">
                    <a:solidFill>
                      <a:schemeClr val="accent5"/>
                    </a:solidFill>
                    <a:latin typeface="Impact" pitchFamily="34" charset="0"/>
                  </a:rPr>
                  <a:t>2011</a:t>
                </a:r>
                <a:endParaRPr lang="en-US" sz="2400" dirty="0">
                  <a:solidFill>
                    <a:schemeClr val="accent5"/>
                  </a:solidFill>
                  <a:latin typeface="Impact" pitchFamily="34" charset="0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533401" y="1748256"/>
            <a:ext cx="8153400" cy="461544"/>
          </a:xfrm>
          <a:prstGeom prst="rect">
            <a:avLst/>
          </a:prstGeom>
          <a:noFill/>
        </p:spPr>
        <p:txBody>
          <a:bodyPr wrap="square" lIns="91320" tIns="45660" rIns="91320" bIns="45660" rtlCol="0">
            <a:spAutoFit/>
          </a:bodyPr>
          <a:lstStyle/>
          <a:p>
            <a:pPr algn="just"/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Demo </a:t>
            </a:r>
            <a:endParaRPr lang="en-US" sz="2400" dirty="0">
              <a:solidFill>
                <a:schemeClr val="accent5"/>
              </a:solidFill>
              <a:latin typeface="Impact" pitchFamily="34" charset="0"/>
            </a:endParaRPr>
          </a:p>
        </p:txBody>
      </p:sp>
      <p:sp>
        <p:nvSpPr>
          <p:cNvPr id="10" name="Text Placeholder 2"/>
          <p:cNvSpPr txBox="1">
            <a:spLocks/>
          </p:cNvSpPr>
          <p:nvPr/>
        </p:nvSpPr>
        <p:spPr>
          <a:xfrm>
            <a:off x="1066800" y="1600200"/>
            <a:ext cx="7542095" cy="381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SQL Server Management Studio Status Bar Color</a:t>
            </a:r>
          </a:p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&amp;</a:t>
            </a:r>
          </a:p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DDL Trigger to avoid accidents</a:t>
            </a: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26772" y="6172200"/>
            <a:ext cx="201722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0365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47754" y="799877"/>
            <a:ext cx="8646787" cy="1028923"/>
            <a:chOff x="247754" y="507256"/>
            <a:chExt cx="8646787" cy="1028923"/>
          </a:xfrm>
        </p:grpSpPr>
        <p:sp>
          <p:nvSpPr>
            <p:cNvPr id="4" name="TextBox 3"/>
            <p:cNvSpPr txBox="1"/>
            <p:nvPr/>
          </p:nvSpPr>
          <p:spPr>
            <a:xfrm>
              <a:off x="247754" y="751470"/>
              <a:ext cx="8361141" cy="784709"/>
            </a:xfrm>
            <a:prstGeom prst="rect">
              <a:avLst/>
            </a:prstGeom>
            <a:noFill/>
          </p:spPr>
          <p:txBody>
            <a:bodyPr wrap="square" lIns="91320" tIns="45660" rIns="91320" bIns="45660" rtlCol="0">
              <a:spAutoFit/>
            </a:bodyPr>
            <a:lstStyle/>
            <a:p>
              <a:pPr algn="just"/>
              <a:r>
                <a:rPr lang="en-US" sz="4500" dirty="0" smtClean="0">
                  <a:solidFill>
                    <a:schemeClr val="accent6"/>
                  </a:solidFill>
                  <a:latin typeface="+mj-lt"/>
                </a:rPr>
                <a:t>virtual techdays</a:t>
              </a:r>
              <a:endParaRPr lang="en-US" sz="4500" dirty="0">
                <a:solidFill>
                  <a:schemeClr val="accent6"/>
                </a:solidFill>
                <a:latin typeface="+mj-lt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33400" y="507256"/>
              <a:ext cx="8361141" cy="461544"/>
            </a:xfrm>
            <a:prstGeom prst="rect">
              <a:avLst/>
            </a:prstGeom>
            <a:noFill/>
          </p:spPr>
          <p:txBody>
            <a:bodyPr wrap="square" lIns="91320" tIns="45660" rIns="91320" bIns="45660" rtlCol="0">
              <a:spAutoFit/>
            </a:bodyPr>
            <a:lstStyle/>
            <a:p>
              <a:pPr algn="just"/>
              <a:r>
                <a:rPr lang="en-US" sz="2400" dirty="0" smtClean="0">
                  <a:solidFill>
                    <a:schemeClr val="bg1">
                      <a:lumMod val="50000"/>
                    </a:schemeClr>
                  </a:solidFill>
                  <a:latin typeface="Impact" pitchFamily="34" charset="0"/>
                </a:rPr>
                <a:t>INDIA  </a:t>
              </a:r>
              <a:r>
                <a:rPr lang="en-US" sz="2400" dirty="0" smtClean="0">
                  <a:solidFill>
                    <a:schemeClr val="accent6"/>
                  </a:solidFill>
                  <a:latin typeface="Arial Narrow"/>
                </a:rPr>
                <a:t>│ </a:t>
              </a:r>
              <a:r>
                <a:rPr lang="en-US" sz="2400" dirty="0">
                  <a:solidFill>
                    <a:schemeClr val="accent5"/>
                  </a:solidFill>
                  <a:latin typeface="Impact" pitchFamily="34" charset="0"/>
                </a:rPr>
                <a:t>28-30  September</a:t>
              </a:r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  <a:latin typeface="Impact" pitchFamily="34" charset="0"/>
                </a:rPr>
                <a:t> </a:t>
              </a:r>
              <a:r>
                <a:rPr lang="en-US" sz="2400" dirty="0">
                  <a:solidFill>
                    <a:schemeClr val="accent5"/>
                  </a:solidFill>
                  <a:latin typeface="Impact" pitchFamily="34" charset="0"/>
                </a:rPr>
                <a:t>2011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-1" y="3829049"/>
            <a:ext cx="9144001" cy="3028951"/>
            <a:chOff x="-1" y="3829049"/>
            <a:chExt cx="9144001" cy="302895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667" t="33750" r="11333"/>
            <a:stretch/>
          </p:blipFill>
          <p:spPr>
            <a:xfrm flipV="1">
              <a:off x="-1" y="3829049"/>
              <a:ext cx="9144001" cy="3028951"/>
            </a:xfrm>
            <a:prstGeom prst="rect">
              <a:avLst/>
            </a:prstGeom>
          </p:spPr>
        </p:pic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126772" y="6172200"/>
              <a:ext cx="2017228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3" name="TextBox 12"/>
          <p:cNvSpPr txBox="1"/>
          <p:nvPr/>
        </p:nvSpPr>
        <p:spPr>
          <a:xfrm>
            <a:off x="533401" y="2595981"/>
            <a:ext cx="8153400" cy="461544"/>
          </a:xfrm>
          <a:prstGeom prst="rect">
            <a:avLst/>
          </a:prstGeom>
          <a:noFill/>
        </p:spPr>
        <p:txBody>
          <a:bodyPr wrap="square" lIns="91320" tIns="45660" rIns="91320" bIns="45660" rtlCol="0">
            <a:spAutoFit/>
          </a:bodyPr>
          <a:lstStyle/>
          <a:p>
            <a:pPr algn="just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And … have a solid maintenance plans.</a:t>
            </a:r>
            <a:endParaRPr lang="en-US" sz="2400" dirty="0">
              <a:solidFill>
                <a:schemeClr val="accent5"/>
              </a:solidFill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11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4000" cy="1828800"/>
            <a:chOff x="0" y="0"/>
            <a:chExt cx="9144000" cy="18288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982980"/>
            </a:xfrm>
            <a:prstGeom prst="rect">
              <a:avLst/>
            </a:prstGeom>
          </p:spPr>
        </p:pic>
        <p:grpSp>
          <p:nvGrpSpPr>
            <p:cNvPr id="6" name="Group 5"/>
            <p:cNvGrpSpPr/>
            <p:nvPr/>
          </p:nvGrpSpPr>
          <p:grpSpPr>
            <a:xfrm>
              <a:off x="247754" y="799877"/>
              <a:ext cx="8646787" cy="1028923"/>
              <a:chOff x="247754" y="507256"/>
              <a:chExt cx="8646787" cy="1028923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247754" y="751470"/>
                <a:ext cx="8361141" cy="784709"/>
              </a:xfrm>
              <a:prstGeom prst="rect">
                <a:avLst/>
              </a:prstGeom>
              <a:noFill/>
            </p:spPr>
            <p:txBody>
              <a:bodyPr wrap="square" lIns="91320" tIns="45660" rIns="91320" bIns="45660" rtlCol="0">
                <a:spAutoFit/>
              </a:bodyPr>
              <a:lstStyle/>
              <a:p>
                <a:pPr algn="just"/>
                <a:r>
                  <a:rPr lang="en-US" sz="4500" dirty="0" smtClean="0">
                    <a:solidFill>
                      <a:schemeClr val="accent6"/>
                    </a:solidFill>
                    <a:latin typeface="+mj-lt"/>
                  </a:rPr>
                  <a:t>virtual techdays</a:t>
                </a:r>
                <a:endParaRPr lang="en-US" sz="4500" dirty="0">
                  <a:solidFill>
                    <a:schemeClr val="accent6"/>
                  </a:solidFill>
                  <a:latin typeface="+mj-lt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533400" y="507256"/>
                <a:ext cx="8361141" cy="461544"/>
              </a:xfrm>
              <a:prstGeom prst="rect">
                <a:avLst/>
              </a:prstGeom>
              <a:noFill/>
            </p:spPr>
            <p:txBody>
              <a:bodyPr wrap="square" lIns="91320" tIns="45660" rIns="91320" bIns="45660" rtlCol="0">
                <a:spAutoFit/>
              </a:bodyPr>
              <a:lstStyle/>
              <a:p>
                <a:pPr algn="just"/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  <a:latin typeface="Impact" pitchFamily="34" charset="0"/>
                  </a:rPr>
                  <a:t>INDIA  </a:t>
                </a:r>
                <a:r>
                  <a:rPr lang="en-US" sz="2400" dirty="0" smtClean="0">
                    <a:solidFill>
                      <a:schemeClr val="accent6"/>
                    </a:solidFill>
                    <a:latin typeface="Arial Narrow"/>
                  </a:rPr>
                  <a:t>│ </a:t>
                </a:r>
                <a:r>
                  <a:rPr lang="en-US" sz="2400" dirty="0" smtClean="0">
                    <a:solidFill>
                      <a:schemeClr val="accent5"/>
                    </a:solidFill>
                    <a:latin typeface="Impact" pitchFamily="34" charset="0"/>
                  </a:rPr>
                  <a:t>28-30  September</a:t>
                </a:r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  <a:latin typeface="Impact" pitchFamily="34" charset="0"/>
                  </a:rPr>
                  <a:t> </a:t>
                </a:r>
                <a:r>
                  <a:rPr lang="en-US" sz="2400" dirty="0" smtClean="0">
                    <a:solidFill>
                      <a:schemeClr val="accent5"/>
                    </a:solidFill>
                    <a:latin typeface="Impact" pitchFamily="34" charset="0"/>
                  </a:rPr>
                  <a:t>2011</a:t>
                </a:r>
                <a:endParaRPr lang="en-US" sz="2400" dirty="0">
                  <a:solidFill>
                    <a:schemeClr val="accent5"/>
                  </a:solidFill>
                  <a:latin typeface="Impact" pitchFamily="34" charset="0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533401" y="1748256"/>
            <a:ext cx="8153400" cy="461544"/>
          </a:xfrm>
          <a:prstGeom prst="rect">
            <a:avLst/>
          </a:prstGeom>
          <a:noFill/>
        </p:spPr>
        <p:txBody>
          <a:bodyPr wrap="square" lIns="91320" tIns="45660" rIns="91320" bIns="45660" rtlCol="0">
            <a:spAutoFit/>
          </a:bodyPr>
          <a:lstStyle/>
          <a:p>
            <a:pPr algn="just"/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SQL Server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Maintenance Plan tips</a:t>
            </a:r>
            <a:endParaRPr lang="en-US" sz="2400" dirty="0">
              <a:solidFill>
                <a:schemeClr val="accent5"/>
              </a:solidFill>
              <a:latin typeface="Impact" pitchFamily="34" charset="0"/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514351" y="2286000"/>
            <a:ext cx="8553450" cy="3886200"/>
          </a:xfrm>
        </p:spPr>
        <p:txBody>
          <a:bodyPr>
            <a:no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/>
              <a:t>Don’t blindly update stats for all table and rebuild all indexes.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/>
              <a:t>Check with Business Unit about tables and their data change frequency.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/>
              <a:t>Check the RTO and RPO from business to decide backup frequency.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/>
              <a:t>If recovery model is full, make sure log backups are taken.. Please!  Please!!  Please!!!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/>
              <a:t>Don’t ever have shrink in the Maintenance Plan.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/>
              <a:t>Myth – If backup is successful, backup file is restorable.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/>
              <a:t>Check database integrity (DBCC </a:t>
            </a:r>
            <a:r>
              <a:rPr lang="en-IN" sz="1600" dirty="0" err="1" smtClean="0"/>
              <a:t>CheckDB</a:t>
            </a:r>
            <a:r>
              <a:rPr lang="en-IN" sz="1600" dirty="0" smtClean="0"/>
              <a:t>) on regular basis.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/>
              <a:t>Have a sound disaster recovery plan!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IN" sz="1600" dirty="0" smtClean="0"/>
              <a:t>And make sure you test the plan before you actually do it.	</a:t>
            </a:r>
            <a:endParaRPr lang="en-IN" sz="2000" dirty="0"/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26772" y="6172200"/>
            <a:ext cx="201722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98359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47754" y="799877"/>
            <a:ext cx="8646787" cy="1028923"/>
            <a:chOff x="247754" y="507256"/>
            <a:chExt cx="8646787" cy="1028923"/>
          </a:xfrm>
        </p:grpSpPr>
        <p:sp>
          <p:nvSpPr>
            <p:cNvPr id="4" name="TextBox 3"/>
            <p:cNvSpPr txBox="1"/>
            <p:nvPr/>
          </p:nvSpPr>
          <p:spPr>
            <a:xfrm>
              <a:off x="247754" y="751470"/>
              <a:ext cx="8361141" cy="784709"/>
            </a:xfrm>
            <a:prstGeom prst="rect">
              <a:avLst/>
            </a:prstGeom>
            <a:noFill/>
          </p:spPr>
          <p:txBody>
            <a:bodyPr wrap="square" lIns="91320" tIns="45660" rIns="91320" bIns="45660" rtlCol="0">
              <a:spAutoFit/>
            </a:bodyPr>
            <a:lstStyle/>
            <a:p>
              <a:pPr algn="just"/>
              <a:r>
                <a:rPr lang="en-US" sz="4500" dirty="0" smtClean="0">
                  <a:solidFill>
                    <a:schemeClr val="accent6"/>
                  </a:solidFill>
                  <a:latin typeface="+mj-lt"/>
                </a:rPr>
                <a:t>virtual techdays</a:t>
              </a:r>
              <a:endParaRPr lang="en-US" sz="4500" dirty="0">
                <a:solidFill>
                  <a:schemeClr val="accent6"/>
                </a:solidFill>
                <a:latin typeface="+mj-lt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33400" y="507256"/>
              <a:ext cx="8361141" cy="461544"/>
            </a:xfrm>
            <a:prstGeom prst="rect">
              <a:avLst/>
            </a:prstGeom>
            <a:noFill/>
          </p:spPr>
          <p:txBody>
            <a:bodyPr wrap="square" lIns="91320" tIns="45660" rIns="91320" bIns="45660" rtlCol="0">
              <a:spAutoFit/>
            </a:bodyPr>
            <a:lstStyle/>
            <a:p>
              <a:pPr algn="just"/>
              <a:r>
                <a:rPr lang="en-US" sz="2400" dirty="0" smtClean="0">
                  <a:solidFill>
                    <a:schemeClr val="bg1">
                      <a:lumMod val="50000"/>
                    </a:schemeClr>
                  </a:solidFill>
                  <a:latin typeface="Impact" pitchFamily="34" charset="0"/>
                </a:rPr>
                <a:t>INDIA  </a:t>
              </a:r>
              <a:r>
                <a:rPr lang="en-US" sz="2400" dirty="0" smtClean="0">
                  <a:solidFill>
                    <a:schemeClr val="accent6"/>
                  </a:solidFill>
                  <a:latin typeface="Arial Narrow"/>
                </a:rPr>
                <a:t>│ </a:t>
              </a:r>
              <a:r>
                <a:rPr lang="en-US" sz="2400" dirty="0">
                  <a:solidFill>
                    <a:schemeClr val="accent5"/>
                  </a:solidFill>
                  <a:latin typeface="Impact" pitchFamily="34" charset="0"/>
                </a:rPr>
                <a:t>28-30  September</a:t>
              </a:r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  <a:latin typeface="Impact" pitchFamily="34" charset="0"/>
                </a:rPr>
                <a:t> </a:t>
              </a:r>
              <a:r>
                <a:rPr lang="en-US" sz="2400" dirty="0">
                  <a:solidFill>
                    <a:schemeClr val="accent5"/>
                  </a:solidFill>
                  <a:latin typeface="Impact" pitchFamily="34" charset="0"/>
                </a:rPr>
                <a:t>2011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-1" y="3829049"/>
            <a:ext cx="9144001" cy="3028951"/>
            <a:chOff x="-1" y="3829049"/>
            <a:chExt cx="9144001" cy="302895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667" t="33750" r="11333"/>
            <a:stretch/>
          </p:blipFill>
          <p:spPr>
            <a:xfrm flipV="1">
              <a:off x="-1" y="3829049"/>
              <a:ext cx="9144001" cy="3028951"/>
            </a:xfrm>
            <a:prstGeom prst="rect">
              <a:avLst/>
            </a:prstGeom>
          </p:spPr>
        </p:pic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126772" y="6172200"/>
              <a:ext cx="2017228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3" name="TextBox 12"/>
          <p:cNvSpPr txBox="1"/>
          <p:nvPr/>
        </p:nvSpPr>
        <p:spPr>
          <a:xfrm>
            <a:off x="533401" y="2595981"/>
            <a:ext cx="8153400" cy="461544"/>
          </a:xfrm>
          <a:prstGeom prst="rect">
            <a:avLst/>
          </a:prstGeom>
          <a:noFill/>
        </p:spPr>
        <p:txBody>
          <a:bodyPr wrap="square" lIns="91320" tIns="45660" rIns="91320" bIns="45660" rtlCol="0">
            <a:spAutoFit/>
          </a:bodyPr>
          <a:lstStyle/>
          <a:p>
            <a:pPr algn="just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Puzzle Time!</a:t>
            </a:r>
            <a:endParaRPr lang="en-US" sz="2400" dirty="0">
              <a:solidFill>
                <a:schemeClr val="accent5"/>
              </a:solidFill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833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4000" cy="1828800"/>
            <a:chOff x="0" y="0"/>
            <a:chExt cx="9144000" cy="18288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982980"/>
            </a:xfrm>
            <a:prstGeom prst="rect">
              <a:avLst/>
            </a:prstGeom>
          </p:spPr>
        </p:pic>
        <p:grpSp>
          <p:nvGrpSpPr>
            <p:cNvPr id="6" name="Group 5"/>
            <p:cNvGrpSpPr/>
            <p:nvPr/>
          </p:nvGrpSpPr>
          <p:grpSpPr>
            <a:xfrm>
              <a:off x="247754" y="799877"/>
              <a:ext cx="8646787" cy="1028923"/>
              <a:chOff x="247754" y="507256"/>
              <a:chExt cx="8646787" cy="1028923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247754" y="751470"/>
                <a:ext cx="8361141" cy="784709"/>
              </a:xfrm>
              <a:prstGeom prst="rect">
                <a:avLst/>
              </a:prstGeom>
              <a:noFill/>
            </p:spPr>
            <p:txBody>
              <a:bodyPr wrap="square" lIns="91320" tIns="45660" rIns="91320" bIns="45660" rtlCol="0">
                <a:spAutoFit/>
              </a:bodyPr>
              <a:lstStyle/>
              <a:p>
                <a:pPr algn="just"/>
                <a:r>
                  <a:rPr lang="en-US" sz="4500" dirty="0" smtClean="0">
                    <a:solidFill>
                      <a:schemeClr val="accent6"/>
                    </a:solidFill>
                    <a:latin typeface="+mj-lt"/>
                  </a:rPr>
                  <a:t>virtual techdays</a:t>
                </a:r>
                <a:endParaRPr lang="en-US" sz="4500" dirty="0">
                  <a:solidFill>
                    <a:schemeClr val="accent6"/>
                  </a:solidFill>
                  <a:latin typeface="+mj-lt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533400" y="507256"/>
                <a:ext cx="8361141" cy="461544"/>
              </a:xfrm>
              <a:prstGeom prst="rect">
                <a:avLst/>
              </a:prstGeom>
              <a:noFill/>
            </p:spPr>
            <p:txBody>
              <a:bodyPr wrap="square" lIns="91320" tIns="45660" rIns="91320" bIns="45660" rtlCol="0">
                <a:spAutoFit/>
              </a:bodyPr>
              <a:lstStyle/>
              <a:p>
                <a:pPr algn="just"/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  <a:latin typeface="Impact" pitchFamily="34" charset="0"/>
                  </a:rPr>
                  <a:t>INDIA  </a:t>
                </a:r>
                <a:r>
                  <a:rPr lang="en-US" sz="2400" dirty="0" smtClean="0">
                    <a:solidFill>
                      <a:schemeClr val="accent6"/>
                    </a:solidFill>
                    <a:latin typeface="Arial Narrow"/>
                  </a:rPr>
                  <a:t>│ </a:t>
                </a:r>
                <a:r>
                  <a:rPr lang="en-US" sz="2400" dirty="0" smtClean="0">
                    <a:solidFill>
                      <a:schemeClr val="accent5"/>
                    </a:solidFill>
                    <a:latin typeface="Impact" pitchFamily="34" charset="0"/>
                  </a:rPr>
                  <a:t>28-30  September</a:t>
                </a:r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  <a:latin typeface="Impact" pitchFamily="34" charset="0"/>
                  </a:rPr>
                  <a:t> </a:t>
                </a:r>
                <a:r>
                  <a:rPr lang="en-US" sz="2400" dirty="0" smtClean="0">
                    <a:solidFill>
                      <a:schemeClr val="accent5"/>
                    </a:solidFill>
                    <a:latin typeface="Impact" pitchFamily="34" charset="0"/>
                  </a:rPr>
                  <a:t>2011</a:t>
                </a:r>
                <a:endParaRPr lang="en-US" sz="2400" dirty="0">
                  <a:solidFill>
                    <a:schemeClr val="accent5"/>
                  </a:solidFill>
                  <a:latin typeface="Impact" pitchFamily="34" charset="0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533401" y="1748256"/>
            <a:ext cx="8153400" cy="461544"/>
          </a:xfrm>
          <a:prstGeom prst="rect">
            <a:avLst/>
          </a:prstGeom>
          <a:noFill/>
        </p:spPr>
        <p:txBody>
          <a:bodyPr wrap="square" lIns="91320" tIns="45660" rIns="91320" bIns="45660" rtlCol="0">
            <a:spAutoFit/>
          </a:bodyPr>
          <a:lstStyle/>
          <a:p>
            <a:pPr algn="just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Puzzle</a:t>
            </a:r>
            <a:endParaRPr lang="en-US" sz="2400" dirty="0">
              <a:solidFill>
                <a:schemeClr val="accent5"/>
              </a:solidFill>
              <a:latin typeface="Impact" pitchFamily="34" charset="0"/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26772" y="6172200"/>
            <a:ext cx="201722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3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3368530"/>
              </p:ext>
            </p:extLst>
          </p:nvPr>
        </p:nvGraphicFramePr>
        <p:xfrm>
          <a:off x="381000" y="1707280"/>
          <a:ext cx="8382000" cy="4007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4" name="Picture 3" descr="C:\Users\blakhani\AppData\Local\Microsoft\Windows\Temporary Internet Files\Content.IE5\KPSBYHCH\MP900443614[1]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999" y="4800600"/>
            <a:ext cx="1186401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C:\Users\blakhani\AppData\Local\Microsoft\Windows\Temporary Internet Files\Content.IE5\MMSJOZI9\MC900355473[1].wmf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119" y="4821388"/>
            <a:ext cx="1021385" cy="1802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9" descr="C:\Users\blakhani\AppData\Local\Microsoft\Windows\Temporary Internet Files\Content.IE5\MMSJOZI9\MC900053306[1].wmf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838200"/>
            <a:ext cx="1442009" cy="2028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/>
          <p:cNvGrpSpPr/>
          <p:nvPr/>
        </p:nvGrpSpPr>
        <p:grpSpPr>
          <a:xfrm>
            <a:off x="4109182" y="4821388"/>
            <a:ext cx="2748819" cy="1427012"/>
            <a:chOff x="4109182" y="4821388"/>
            <a:chExt cx="2748819" cy="1427012"/>
          </a:xfrm>
        </p:grpSpPr>
        <p:pic>
          <p:nvPicPr>
            <p:cNvPr id="18" name="Picture 7" descr="C:\Users\blakhani\AppData\Local\Microsoft\Windows\Temporary Internet Files\Content.IE5\KPSBYHCH\MP900401796[1].jp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9182" y="4821388"/>
              <a:ext cx="2748818" cy="14270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5867401" y="5181600"/>
              <a:ext cx="990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 smtClean="0"/>
                <a:t>03:22 PM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44007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69D456A-1C89-4644-8EF2-182D6F14E7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>
                                            <p:graphicEl>
                                              <a:dgm id="{E69D456A-1C89-4644-8EF2-182D6F14E7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13C4E45-F0FB-401E-AA8F-550D903CA9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>
                                            <p:graphicEl>
                                              <a:dgm id="{913C4E45-F0FB-401E-AA8F-550D903CA9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39014421-15B4-454D-9E91-EA120384C0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>
                                            <p:graphicEl>
                                              <a:dgm id="{39014421-15B4-454D-9E91-EA120384C0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CACE5D8-1CE8-40F0-BEBF-9B343B3DE3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>
                                            <p:graphicEl>
                                              <a:dgm id="{7CACE5D8-1CE8-40F0-BEBF-9B343B3DE3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3611CD1E-4699-4D6C-A0F9-17F5B141C7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>
                                            <p:graphicEl>
                                              <a:dgm id="{3611CD1E-4699-4D6C-A0F9-17F5B141C7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571CAC3-878F-49A6-8789-8B66F70407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>
                                            <p:graphicEl>
                                              <a:dgm id="{1571CAC3-878F-49A6-8789-8B66F70407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16DC78E-B492-4F20-96DA-ADF26802E7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>
                                            <p:graphicEl>
                                              <a:dgm id="{E16DC78E-B492-4F20-96DA-ADF26802E7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Graphic spid="13" grpId="0">
        <p:bldSub>
          <a:bldDgm bld="one"/>
        </p:bldSub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4000" cy="1828800"/>
            <a:chOff x="0" y="0"/>
            <a:chExt cx="9144000" cy="18288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982980"/>
            </a:xfrm>
            <a:prstGeom prst="rect">
              <a:avLst/>
            </a:prstGeom>
          </p:spPr>
        </p:pic>
        <p:grpSp>
          <p:nvGrpSpPr>
            <p:cNvPr id="6" name="Group 5"/>
            <p:cNvGrpSpPr/>
            <p:nvPr/>
          </p:nvGrpSpPr>
          <p:grpSpPr>
            <a:xfrm>
              <a:off x="247754" y="799877"/>
              <a:ext cx="8646787" cy="1028923"/>
              <a:chOff x="247754" y="507256"/>
              <a:chExt cx="8646787" cy="1028923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247754" y="751470"/>
                <a:ext cx="8361141" cy="784709"/>
              </a:xfrm>
              <a:prstGeom prst="rect">
                <a:avLst/>
              </a:prstGeom>
              <a:noFill/>
            </p:spPr>
            <p:txBody>
              <a:bodyPr wrap="square" lIns="91320" tIns="45660" rIns="91320" bIns="45660" rtlCol="0">
                <a:spAutoFit/>
              </a:bodyPr>
              <a:lstStyle/>
              <a:p>
                <a:pPr algn="just"/>
                <a:r>
                  <a:rPr lang="en-US" sz="4500" dirty="0" smtClean="0">
                    <a:solidFill>
                      <a:schemeClr val="accent6"/>
                    </a:solidFill>
                    <a:latin typeface="+mj-lt"/>
                  </a:rPr>
                  <a:t>virtual techdays</a:t>
                </a:r>
                <a:endParaRPr lang="en-US" sz="4500" dirty="0">
                  <a:solidFill>
                    <a:schemeClr val="accent6"/>
                  </a:solidFill>
                  <a:latin typeface="+mj-lt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533400" y="507256"/>
                <a:ext cx="8361141" cy="461544"/>
              </a:xfrm>
              <a:prstGeom prst="rect">
                <a:avLst/>
              </a:prstGeom>
              <a:noFill/>
            </p:spPr>
            <p:txBody>
              <a:bodyPr wrap="square" lIns="91320" tIns="45660" rIns="91320" bIns="45660" rtlCol="0">
                <a:spAutoFit/>
              </a:bodyPr>
              <a:lstStyle/>
              <a:p>
                <a:pPr algn="just"/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  <a:latin typeface="Impact" pitchFamily="34" charset="0"/>
                  </a:rPr>
                  <a:t>INDIA  </a:t>
                </a:r>
                <a:r>
                  <a:rPr lang="en-US" sz="2400" dirty="0" smtClean="0">
                    <a:solidFill>
                      <a:schemeClr val="accent6"/>
                    </a:solidFill>
                    <a:latin typeface="Arial Narrow"/>
                  </a:rPr>
                  <a:t>│ </a:t>
                </a:r>
                <a:r>
                  <a:rPr lang="en-US" sz="2400" dirty="0" smtClean="0">
                    <a:solidFill>
                      <a:schemeClr val="accent5"/>
                    </a:solidFill>
                    <a:latin typeface="Impact" pitchFamily="34" charset="0"/>
                  </a:rPr>
                  <a:t>28-30  September</a:t>
                </a:r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  <a:latin typeface="Impact" pitchFamily="34" charset="0"/>
                  </a:rPr>
                  <a:t>  </a:t>
                </a:r>
                <a:r>
                  <a:rPr lang="en-US" sz="2400" dirty="0" smtClean="0">
                    <a:solidFill>
                      <a:schemeClr val="accent5"/>
                    </a:solidFill>
                    <a:latin typeface="Impact" pitchFamily="34" charset="0"/>
                  </a:rPr>
                  <a:t>2011</a:t>
                </a:r>
                <a:endParaRPr lang="en-US" sz="2400" dirty="0">
                  <a:solidFill>
                    <a:schemeClr val="accent5"/>
                  </a:solidFill>
                  <a:latin typeface="Impact" pitchFamily="34" charset="0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533401" y="1748256"/>
            <a:ext cx="8153400" cy="461544"/>
          </a:xfrm>
          <a:prstGeom prst="rect">
            <a:avLst/>
          </a:prstGeom>
          <a:noFill/>
        </p:spPr>
        <p:txBody>
          <a:bodyPr wrap="square" lIns="91320" tIns="45660" rIns="91320" bIns="45660" rtlCol="0">
            <a:spAutoFit/>
          </a:bodyPr>
          <a:lstStyle/>
          <a:p>
            <a:pPr algn="just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RELATED CONTENT in VTD Sep 29</a:t>
            </a:r>
            <a:r>
              <a:rPr lang="en-US" sz="2400" baseline="30000" dirty="0" smtClean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th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Impact" pitchFamily="34" charset="0"/>
              </a:rPr>
              <a:t> 2011 – DBA Track</a:t>
            </a:r>
            <a:endParaRPr lang="en-US" sz="2400" dirty="0">
              <a:solidFill>
                <a:schemeClr val="accent5"/>
              </a:solidFill>
              <a:latin typeface="Impact" pitchFamily="34" charset="0"/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26772" y="6172200"/>
            <a:ext cx="201722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Content Placeholder 3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1" cy="4267200"/>
          </a:xfrm>
          <a:ln>
            <a:solidFill>
              <a:schemeClr val="accent6">
                <a:lumMod val="75000"/>
              </a:schemeClr>
            </a:solidFill>
          </a:ln>
        </p:spPr>
        <p:txBody>
          <a:bodyPr lIns="36000" rIns="36000">
            <a:no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IN" sz="1800" dirty="0"/>
              <a:t>Ancient Trade of Performance Tuning - Index, Beyond Index and No Index</a:t>
            </a:r>
            <a:endParaRPr lang="en-US" sz="1800" dirty="0" smtClean="0"/>
          </a:p>
          <a:p>
            <a:pPr lvl="1" algn="just">
              <a:buClr>
                <a:schemeClr val="accent6">
                  <a:lumMod val="75000"/>
                </a:schemeClr>
              </a:buClr>
              <a:buFont typeface="Wingdings" pitchFamily="2" charset="2"/>
              <a:buChar char="q"/>
            </a:pPr>
            <a:r>
              <a:rPr lang="en-US" sz="1400" dirty="0" smtClean="0"/>
              <a:t>Pinal Dave</a:t>
            </a:r>
          </a:p>
          <a:p>
            <a:pPr lvl="1" algn="just">
              <a:buClr>
                <a:schemeClr val="accent6">
                  <a:lumMod val="75000"/>
                </a:schemeClr>
              </a:buClr>
              <a:buFont typeface="Wingdings" pitchFamily="2" charset="2"/>
              <a:buChar char="q"/>
            </a:pPr>
            <a:r>
              <a:rPr lang="en-US" sz="1400" dirty="0"/>
              <a:t>11:45am - 12:45pm</a:t>
            </a:r>
            <a:endParaRPr lang="en-US" sz="1400" dirty="0" smtClean="0"/>
          </a:p>
          <a:p>
            <a:pPr lvl="1" algn="just">
              <a:buClr>
                <a:schemeClr val="accent6">
                  <a:lumMod val="75000"/>
                </a:schemeClr>
              </a:buClr>
              <a:buFont typeface="Wingdings" pitchFamily="2" charset="2"/>
              <a:buChar char="q"/>
            </a:pPr>
            <a:endParaRPr lang="en-US" sz="1400" dirty="0" smtClean="0"/>
          </a:p>
          <a:p>
            <a:pPr algn="just"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IN" sz="1800" dirty="0"/>
              <a:t>High Availability - A Story from Past to Future</a:t>
            </a:r>
          </a:p>
          <a:p>
            <a:pPr lvl="1" algn="just">
              <a:buClr>
                <a:schemeClr val="accent6">
                  <a:lumMod val="75000"/>
                </a:schemeClr>
              </a:buClr>
              <a:buFont typeface="Wingdings" pitchFamily="2" charset="2"/>
              <a:buChar char="q"/>
            </a:pPr>
            <a:r>
              <a:rPr lang="en-US" sz="1400" dirty="0" smtClean="0"/>
              <a:t>Balmukund Lakhani</a:t>
            </a:r>
          </a:p>
          <a:p>
            <a:pPr lvl="1" algn="just">
              <a:buClr>
                <a:schemeClr val="accent6">
                  <a:lumMod val="75000"/>
                </a:schemeClr>
              </a:buClr>
              <a:buFont typeface="Wingdings" pitchFamily="2" charset="2"/>
              <a:buChar char="q"/>
            </a:pPr>
            <a:r>
              <a:rPr lang="en-US" sz="1400" dirty="0"/>
              <a:t>1:45pm - </a:t>
            </a:r>
            <a:r>
              <a:rPr lang="en-US" sz="1400" dirty="0" smtClean="0"/>
              <a:t>2:45pm</a:t>
            </a:r>
          </a:p>
          <a:p>
            <a:pPr lvl="1" algn="just">
              <a:buClr>
                <a:schemeClr val="accent6">
                  <a:lumMod val="75000"/>
                </a:schemeClr>
              </a:buClr>
              <a:buFont typeface="Wingdings" pitchFamily="2" charset="2"/>
              <a:buChar char="q"/>
            </a:pPr>
            <a:endParaRPr lang="en-US" sz="1400" dirty="0"/>
          </a:p>
          <a:p>
            <a:pPr algn="just"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sz="1800" dirty="0"/>
              <a:t>Monitoring Performance in Cloud for SQL Azure Applications</a:t>
            </a:r>
          </a:p>
          <a:p>
            <a:pPr lvl="1" algn="just">
              <a:buClr>
                <a:schemeClr val="accent6">
                  <a:lumMod val="75000"/>
                </a:schemeClr>
              </a:buClr>
              <a:buFont typeface="Wingdings" pitchFamily="2" charset="2"/>
              <a:buChar char="q"/>
            </a:pPr>
            <a:r>
              <a:rPr lang="en-US" sz="1400" dirty="0" smtClean="0"/>
              <a:t>Vinod Kumar</a:t>
            </a:r>
          </a:p>
          <a:p>
            <a:pPr lvl="1" algn="just">
              <a:buClr>
                <a:schemeClr val="accent6">
                  <a:lumMod val="75000"/>
                </a:schemeClr>
              </a:buClr>
              <a:buFont typeface="Wingdings" pitchFamily="2" charset="2"/>
              <a:buChar char="q"/>
            </a:pPr>
            <a:r>
              <a:rPr lang="en-US" sz="1400" dirty="0"/>
              <a:t>3:00pm - </a:t>
            </a:r>
            <a:r>
              <a:rPr lang="en-US" sz="1400" dirty="0" smtClean="0"/>
              <a:t>4:00pm</a:t>
            </a:r>
          </a:p>
          <a:p>
            <a:pPr lvl="1" algn="just">
              <a:buClr>
                <a:schemeClr val="accent6">
                  <a:lumMod val="75000"/>
                </a:schemeClr>
              </a:buClr>
              <a:buFont typeface="Wingdings" pitchFamily="2" charset="2"/>
              <a:buChar char="q"/>
            </a:pPr>
            <a:endParaRPr lang="en-US" sz="1400" dirty="0" smtClean="0"/>
          </a:p>
          <a:p>
            <a:pPr algn="just"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IN" sz="1800" dirty="0"/>
              <a:t>Managing SQL Server Made Easy - Features and </a:t>
            </a:r>
            <a:r>
              <a:rPr lang="en-IN" sz="1800" dirty="0" smtClean="0"/>
              <a:t>Concepts</a:t>
            </a:r>
            <a:endParaRPr lang="en-US" sz="1800" dirty="0"/>
          </a:p>
          <a:p>
            <a:pPr lvl="1" algn="just">
              <a:buClr>
                <a:schemeClr val="accent6">
                  <a:lumMod val="75000"/>
                </a:schemeClr>
              </a:buClr>
              <a:buFont typeface="Wingdings" pitchFamily="2" charset="2"/>
              <a:buChar char="q"/>
            </a:pPr>
            <a:r>
              <a:rPr lang="en-US" sz="1400" dirty="0"/>
              <a:t>Amit Banerjee</a:t>
            </a:r>
          </a:p>
          <a:p>
            <a:pPr lvl="1" algn="just">
              <a:buClr>
                <a:schemeClr val="accent6">
                  <a:lumMod val="75000"/>
                </a:schemeClr>
              </a:buClr>
              <a:buFont typeface="Wingdings" pitchFamily="2" charset="2"/>
              <a:buChar char="q"/>
            </a:pPr>
            <a:r>
              <a:rPr lang="en-US" sz="1400" dirty="0"/>
              <a:t>4:15pm - 5:15pm</a:t>
            </a:r>
          </a:p>
          <a:p>
            <a:pPr lvl="1" algn="just">
              <a:buClr>
                <a:schemeClr val="accent6">
                  <a:lumMod val="75000"/>
                </a:schemeClr>
              </a:buClr>
              <a:buFont typeface="Wingdings" pitchFamily="2" charset="2"/>
              <a:buChar char="q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07031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47754" y="799877"/>
            <a:ext cx="8646787" cy="1028923"/>
            <a:chOff x="247754" y="507256"/>
            <a:chExt cx="8646787" cy="1028923"/>
          </a:xfrm>
        </p:grpSpPr>
        <p:sp>
          <p:nvSpPr>
            <p:cNvPr id="4" name="TextBox 3"/>
            <p:cNvSpPr txBox="1"/>
            <p:nvPr/>
          </p:nvSpPr>
          <p:spPr>
            <a:xfrm>
              <a:off x="247754" y="751470"/>
              <a:ext cx="8361141" cy="784709"/>
            </a:xfrm>
            <a:prstGeom prst="rect">
              <a:avLst/>
            </a:prstGeom>
            <a:noFill/>
          </p:spPr>
          <p:txBody>
            <a:bodyPr wrap="square" lIns="91320" tIns="45660" rIns="91320" bIns="45660" rtlCol="0">
              <a:spAutoFit/>
            </a:bodyPr>
            <a:lstStyle/>
            <a:p>
              <a:pPr algn="just"/>
              <a:r>
                <a:rPr lang="en-US" sz="4500" dirty="0" smtClean="0">
                  <a:solidFill>
                    <a:schemeClr val="accent6"/>
                  </a:solidFill>
                  <a:latin typeface="+mj-lt"/>
                </a:rPr>
                <a:t>virtual techdays</a:t>
              </a:r>
              <a:endParaRPr lang="en-US" sz="4500" dirty="0">
                <a:solidFill>
                  <a:schemeClr val="accent6"/>
                </a:solidFill>
                <a:latin typeface="+mj-lt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33400" y="507256"/>
              <a:ext cx="8361141" cy="461544"/>
            </a:xfrm>
            <a:prstGeom prst="rect">
              <a:avLst/>
            </a:prstGeom>
            <a:noFill/>
          </p:spPr>
          <p:txBody>
            <a:bodyPr wrap="square" lIns="91320" tIns="45660" rIns="91320" bIns="45660" rtlCol="0">
              <a:spAutoFit/>
            </a:bodyPr>
            <a:lstStyle/>
            <a:p>
              <a:pPr algn="just"/>
              <a:r>
                <a:rPr lang="en-US" sz="2400" dirty="0" smtClean="0">
                  <a:solidFill>
                    <a:schemeClr val="bg1">
                      <a:lumMod val="50000"/>
                    </a:schemeClr>
                  </a:solidFill>
                  <a:latin typeface="Impact" pitchFamily="34" charset="0"/>
                </a:rPr>
                <a:t>THANKS</a:t>
              </a:r>
              <a:r>
                <a:rPr lang="en-US" sz="2400" dirty="0" smtClean="0">
                  <a:solidFill>
                    <a:schemeClr val="accent6"/>
                  </a:solidFill>
                  <a:latin typeface="Arial Narrow"/>
                </a:rPr>
                <a:t>│</a:t>
              </a:r>
              <a:r>
                <a:rPr lang="en-US" sz="2400" dirty="0" smtClean="0">
                  <a:solidFill>
                    <a:schemeClr val="accent5"/>
                  </a:solidFill>
                  <a:latin typeface="Impact" pitchFamily="34" charset="0"/>
                </a:rPr>
                <a:t>28-30 September</a:t>
              </a:r>
              <a:r>
                <a:rPr lang="en-US" sz="2400" dirty="0" smtClean="0">
                  <a:solidFill>
                    <a:schemeClr val="bg1">
                      <a:lumMod val="50000"/>
                    </a:schemeClr>
                  </a:solidFill>
                  <a:latin typeface="Impact" pitchFamily="34" charset="0"/>
                </a:rPr>
                <a:t> </a:t>
              </a:r>
              <a:r>
                <a:rPr lang="en-US" sz="2400" dirty="0" smtClean="0">
                  <a:solidFill>
                    <a:schemeClr val="accent5"/>
                  </a:solidFill>
                  <a:latin typeface="Impact" pitchFamily="34" charset="0"/>
                </a:rPr>
                <a:t>2011</a:t>
              </a:r>
              <a:endParaRPr lang="en-US" sz="2400" dirty="0">
                <a:solidFill>
                  <a:schemeClr val="accent5"/>
                </a:solidFill>
                <a:latin typeface="Impact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-1" y="3829049"/>
            <a:ext cx="9144001" cy="3028951"/>
            <a:chOff x="-1" y="3829049"/>
            <a:chExt cx="9144001" cy="302895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667" t="33750" r="11333"/>
            <a:stretch/>
          </p:blipFill>
          <p:spPr>
            <a:xfrm flipV="1">
              <a:off x="-1" y="3829049"/>
              <a:ext cx="9144001" cy="3028951"/>
            </a:xfrm>
            <a:prstGeom prst="rect">
              <a:avLst/>
            </a:prstGeom>
          </p:spPr>
        </p:pic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126772" y="6172200"/>
              <a:ext cx="2017228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9" name="TextBox 8"/>
          <p:cNvSpPr txBox="1"/>
          <p:nvPr/>
        </p:nvSpPr>
        <p:spPr>
          <a:xfrm>
            <a:off x="533400" y="2217153"/>
            <a:ext cx="8153400" cy="1569539"/>
          </a:xfrm>
          <a:prstGeom prst="rect">
            <a:avLst/>
          </a:prstGeom>
          <a:noFill/>
        </p:spPr>
        <p:txBody>
          <a:bodyPr wrap="square" lIns="91320" tIns="45660" rIns="91320" bIns="45660" rtlCol="0">
            <a:spAutoFit/>
          </a:bodyPr>
          <a:lstStyle/>
          <a:p>
            <a:pPr algn="just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Please do give your Feedback, Complete evaluation at the end of this session.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 You could also write to be at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:</a:t>
            </a:r>
          </a:p>
          <a:p>
            <a:pPr algn="just"/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hlinkClick r:id="rId4"/>
              </a:rPr>
              <a:t>blakhani@microsoft.com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accent6"/>
                </a:solidFill>
                <a:latin typeface="Arial Narrow"/>
              </a:rPr>
              <a:t>│ </a:t>
            </a:r>
            <a:r>
              <a:rPr lang="en-US" sz="2400" dirty="0" smtClean="0">
                <a:solidFill>
                  <a:schemeClr val="accent6"/>
                </a:solidFill>
                <a:latin typeface="Arial Narrow"/>
                <a:hlinkClick r:id="rId5"/>
              </a:rPr>
              <a:t>http://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hlinkClick r:id="rId5"/>
              </a:rPr>
              <a:t>twitter.com/blakhani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641426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outs:outSpaceData xmlns:outs="http://schemas.microsoft.com/office/2009/outspace/metadata">
  <outs:relatedDates>
    <outs:relatedDate>
      <outs:type>3</outs:type>
      <outs:displayName>Last Modified</outs:displayName>
      <outs:dateTime>2009-11-23T14:22:56Z</outs:dateTime>
      <outs:isPinned>true</outs:isPinned>
    </outs:relatedDate>
    <outs:relatedDate>
      <outs:type>2</outs:type>
      <outs:displayName>Created</outs:displayName>
      <outs:dateTime>2009-04-21T10:22:33Z</outs:dateTime>
      <outs:isPinned>true</outs:isPinned>
    </outs:relatedDate>
    <outs:relatedDate>
      <outs:type>4</outs:type>
      <outs:displayName>Last Printed</outs:displayName>
      <outs:dateTime/>
      <outs:isPinned>true</outs:isPinned>
    </outs:relatedDate>
  </outs:relatedDates>
  <outs:relatedDocuments>
    <outs:relatedDocument>
      <outs:type>2</outs:type>
      <outs:displayName>Other documents in current folder</outs:displayName>
      <outs:uri/>
      <outs:isPinned>true</outs:isPinned>
    </outs:relatedDocument>
  </outs:relatedDocuments>
  <outs:relatedPeople>
    <outs:relatedPeopleItem>
      <outs:category>Author</outs:category>
      <outs:people>
        <outs:relatedPerson>
          <outs:displayName>pksharma</outs:displayName>
          <outs:accountName/>
        </outs:relatedPerson>
      </outs:people>
      <outs:source>0</outs:source>
      <outs:isPinned>true</outs:isPinned>
    </outs:relatedPeopleItem>
    <outs:relatedPeopleItem>
      <outs:category>Last modified by</outs:category>
      <outs:people>
        <outs:relatedPerson>
          <outs:displayName>richikn</outs:displayName>
          <outs:accountName/>
        </outs:relatedPerson>
      </outs:people>
      <outs:source>0</outs:source>
      <outs:isPinned>true</outs:isPinned>
    </outs:relatedPeopleItem>
    <outs:relatedPeopleItem>
      <outs:category>Manager</outs:category>
      <outs:people/>
      <outs:source>0</outs:source>
      <outs:isPinned>false</outs:isPinned>
    </outs:relatedPeopleItem>
  </outs:relatedPeople>
  <propertyMetadataList xmlns="http://schemas.microsoft.com/office/2009/outspace/metadata">
    <propertyMetadata>
      <type>0</type>
      <propertyId>2228224</propertyId>
      <propertyName/>
      <isPinned>true</isPinned>
    </propertyMetadata>
    <propertyMetadata>
      <type>0</type>
      <propertyId>1114115</propertyId>
      <propertyName/>
      <isPinned>true</isPinned>
    </propertyMetadata>
    <propertyMetadata>
      <type>0</type>
      <propertyId>1114117</propertyId>
      <propertyName/>
      <isPinned>true</isPinned>
    </propertyMetadata>
    <propertyMetadata>
      <type>0</type>
      <propertyId>589825</propertyId>
      <propertyName/>
      <isPinned>false</isPinned>
    </propertyMetadata>
    <propertyMetadata>
      <type>0</type>
      <propertyId>1114116</propertyId>
      <propertyName/>
      <isPinned>false</isPinned>
    </propertyMetadata>
    <propertyMetadata>
      <type>0</type>
      <propertyId>14</propertyId>
      <propertyName/>
      <isPinned>true</isPinned>
    </propertyMetadata>
    <propertyMetadata>
      <type>0</type>
      <propertyId>8</propertyId>
      <propertyName/>
      <isPinned>true</isPinned>
    </propertyMetadata>
    <propertyMetadata>
      <type>0</type>
      <propertyId>6</propertyId>
      <propertyName/>
      <isPinned>false</isPinned>
    </propertyMetadata>
    <propertyMetadata>
      <type>0</type>
      <propertyId>1114118</propertyId>
      <propertyName/>
      <isPinned>false</isPinned>
    </propertyMetadata>
    <propertyMetadata>
      <type>0</type>
      <propertyId>1179649</propertyId>
      <propertyName/>
      <isPinned>false</isPinned>
    </propertyMetadata>
    <propertyMetadata>
      <type>0</type>
      <propertyId>655365</propertyId>
      <propertyName/>
      <isPinned>false</isPinned>
    </propertyMetadata>
    <propertyMetadata>
      <type>0</type>
      <propertyId>1</propertyId>
      <propertyName/>
      <isPinned>false</isPinned>
    </propertyMetadata>
    <propertyMetadata>
      <type>0</type>
      <propertyId>0</propertyId>
      <propertyName/>
      <isPinned>true</isPinned>
    </propertyMetadata>
    <propertyMetadata>
      <type>0</type>
      <propertyId>13</propertyId>
      <propertyName/>
      <isPinned>false</isPinned>
    </propertyMetadata>
    <propertyMetadata>
      <type>0</type>
      <propertyId>1179653</propertyId>
      <propertyName/>
      <isPinned>false</isPinned>
    </propertyMetadata>
    <propertyMetadata>
      <type>0</type>
      <propertyId>22</propertyId>
      <propertyName/>
      <isPinned>false</isPinned>
    </propertyMetadata>
  </propertyMetadataList>
  <outs:corruptMetadataWasLost/>
</outs:outSpaceData>
</file>

<file path=customXml/itemProps1.xml><?xml version="1.0" encoding="utf-8"?>
<ds:datastoreItem xmlns:ds="http://schemas.openxmlformats.org/officeDocument/2006/customXml" ds:itemID="{A2D7CBF0-DAA7-43DA-AC90-BDB21F234C38}">
  <ds:schemaRefs>
    <ds:schemaRef ds:uri="http://schemas.microsoft.com/office/2009/outspace/meta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30091</TotalTime>
  <Words>1265</Words>
  <Application>Microsoft Office PowerPoint</Application>
  <PresentationFormat>On-screen Show (4:3)</PresentationFormat>
  <Paragraphs>204</Paragraphs>
  <Slides>24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 Availability - A Story from Past to Future</dc:title>
  <dc:subject>High Availability</dc:subject>
  <dc:creator>Balmukund Lakhani</dc:creator>
  <cp:lastModifiedBy>Balmukund Lakhani</cp:lastModifiedBy>
  <cp:revision>2409</cp:revision>
  <dcterms:created xsi:type="dcterms:W3CDTF">2009-04-21T10:22:33Z</dcterms:created>
  <dcterms:modified xsi:type="dcterms:W3CDTF">2011-09-28T12:56:57Z</dcterms:modified>
  <cp:category>SQL SERVER</cp:category>
  <cp:contentStatus>In Progress</cp:contentStatus>
</cp:coreProperties>
</file>